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42"/>
  </p:notesMasterIdLst>
  <p:handoutMasterIdLst>
    <p:handoutMasterId r:id="rId143"/>
  </p:handoutMasterIdLst>
  <p:sldIdLst>
    <p:sldId id="2241" r:id="rId3"/>
    <p:sldId id="1359" r:id="rId4"/>
    <p:sldId id="2465" r:id="rId5"/>
    <p:sldId id="2466" r:id="rId6"/>
    <p:sldId id="2340" r:id="rId7"/>
    <p:sldId id="2354" r:id="rId8"/>
    <p:sldId id="2318" r:id="rId9"/>
    <p:sldId id="2463" r:id="rId10"/>
    <p:sldId id="2464" r:id="rId11"/>
    <p:sldId id="2355" r:id="rId12"/>
    <p:sldId id="2356" r:id="rId13"/>
    <p:sldId id="2357" r:id="rId14"/>
    <p:sldId id="2379" r:id="rId15"/>
    <p:sldId id="2468" r:id="rId16"/>
    <p:sldId id="2390" r:id="rId17"/>
    <p:sldId id="1371" r:id="rId18"/>
    <p:sldId id="2325" r:id="rId19"/>
    <p:sldId id="2381" r:id="rId20"/>
    <p:sldId id="2324" r:id="rId21"/>
    <p:sldId id="2330" r:id="rId22"/>
    <p:sldId id="2322" r:id="rId23"/>
    <p:sldId id="2323" r:id="rId24"/>
    <p:sldId id="1387" r:id="rId25"/>
    <p:sldId id="2329" r:id="rId26"/>
    <p:sldId id="1366" r:id="rId27"/>
    <p:sldId id="1386" r:id="rId28"/>
    <p:sldId id="2391" r:id="rId29"/>
    <p:sldId id="2392" r:id="rId30"/>
    <p:sldId id="2372" r:id="rId31"/>
    <p:sldId id="2373" r:id="rId32"/>
    <p:sldId id="2374" r:id="rId33"/>
    <p:sldId id="2375" r:id="rId34"/>
    <p:sldId id="2376" r:id="rId35"/>
    <p:sldId id="2469" r:id="rId36"/>
    <p:sldId id="2393" r:id="rId37"/>
    <p:sldId id="2470" r:id="rId38"/>
    <p:sldId id="1370" r:id="rId39"/>
    <p:sldId id="1413" r:id="rId40"/>
    <p:sldId id="1412" r:id="rId41"/>
    <p:sldId id="2405" r:id="rId42"/>
    <p:sldId id="2404" r:id="rId43"/>
    <p:sldId id="2335" r:id="rId44"/>
    <p:sldId id="2394" r:id="rId45"/>
    <p:sldId id="2396" r:id="rId46"/>
    <p:sldId id="2337" r:id="rId47"/>
    <p:sldId id="1417" r:id="rId48"/>
    <p:sldId id="2399" r:id="rId49"/>
    <p:sldId id="2400" r:id="rId50"/>
    <p:sldId id="2395" r:id="rId51"/>
    <p:sldId id="2341" r:id="rId52"/>
    <p:sldId id="2342" r:id="rId53"/>
    <p:sldId id="2387" r:id="rId54"/>
    <p:sldId id="1372" r:id="rId55"/>
    <p:sldId id="1419" r:id="rId56"/>
    <p:sldId id="2344" r:id="rId57"/>
    <p:sldId id="1379" r:id="rId58"/>
    <p:sldId id="2402" r:id="rId59"/>
    <p:sldId id="2401" r:id="rId60"/>
    <p:sldId id="2377" r:id="rId61"/>
    <p:sldId id="2403" r:id="rId62"/>
    <p:sldId id="2413" r:id="rId63"/>
    <p:sldId id="303" r:id="rId64"/>
    <p:sldId id="304" r:id="rId65"/>
    <p:sldId id="2398" r:id="rId66"/>
    <p:sldId id="2414" r:id="rId67"/>
    <p:sldId id="2415" r:id="rId68"/>
    <p:sldId id="367" r:id="rId69"/>
    <p:sldId id="368" r:id="rId70"/>
    <p:sldId id="369" r:id="rId71"/>
    <p:sldId id="370" r:id="rId72"/>
    <p:sldId id="372" r:id="rId73"/>
    <p:sldId id="373" r:id="rId74"/>
    <p:sldId id="1406" r:id="rId75"/>
    <p:sldId id="1407" r:id="rId76"/>
    <p:sldId id="1411" r:id="rId77"/>
    <p:sldId id="1408" r:id="rId78"/>
    <p:sldId id="2243" r:id="rId79"/>
    <p:sldId id="2416" r:id="rId80"/>
    <p:sldId id="2417" r:id="rId81"/>
    <p:sldId id="2418" r:id="rId82"/>
    <p:sldId id="2380" r:id="rId83"/>
    <p:sldId id="1421" r:id="rId84"/>
    <p:sldId id="1422" r:id="rId85"/>
    <p:sldId id="1423" r:id="rId86"/>
    <p:sldId id="1453" r:id="rId87"/>
    <p:sldId id="1424" r:id="rId88"/>
    <p:sldId id="1425" r:id="rId89"/>
    <p:sldId id="1426" r:id="rId90"/>
    <p:sldId id="1427" r:id="rId91"/>
    <p:sldId id="2447" r:id="rId92"/>
    <p:sldId id="2419" r:id="rId93"/>
    <p:sldId id="2420" r:id="rId94"/>
    <p:sldId id="2421" r:id="rId95"/>
    <p:sldId id="2445" r:id="rId96"/>
    <p:sldId id="2446" r:id="rId97"/>
    <p:sldId id="2448" r:id="rId98"/>
    <p:sldId id="2449" r:id="rId99"/>
    <p:sldId id="2422" r:id="rId100"/>
    <p:sldId id="2450" r:id="rId101"/>
    <p:sldId id="2442" r:id="rId102"/>
    <p:sldId id="2429" r:id="rId103"/>
    <p:sldId id="2430" r:id="rId104"/>
    <p:sldId id="2471" r:id="rId105"/>
    <p:sldId id="2431" r:id="rId106"/>
    <p:sldId id="2432" r:id="rId107"/>
    <p:sldId id="2451" r:id="rId108"/>
    <p:sldId id="2452" r:id="rId109"/>
    <p:sldId id="2453" r:id="rId110"/>
    <p:sldId id="2441" r:id="rId111"/>
    <p:sldId id="2454" r:id="rId112"/>
    <p:sldId id="2437" r:id="rId113"/>
    <p:sldId id="2438" r:id="rId114"/>
    <p:sldId id="2439" r:id="rId115"/>
    <p:sldId id="2440" r:id="rId116"/>
    <p:sldId id="2443" r:id="rId117"/>
    <p:sldId id="2456" r:id="rId118"/>
    <p:sldId id="2457" r:id="rId119"/>
    <p:sldId id="2382" r:id="rId120"/>
    <p:sldId id="1432" r:id="rId121"/>
    <p:sldId id="2383" r:id="rId122"/>
    <p:sldId id="2425" r:id="rId123"/>
    <p:sldId id="2348" r:id="rId124"/>
    <p:sldId id="1433" r:id="rId125"/>
    <p:sldId id="2426" r:id="rId126"/>
    <p:sldId id="2458" r:id="rId127"/>
    <p:sldId id="2459" r:id="rId128"/>
    <p:sldId id="2461" r:id="rId129"/>
    <p:sldId id="2462" r:id="rId130"/>
    <p:sldId id="2347" r:id="rId131"/>
    <p:sldId id="1435" r:id="rId132"/>
    <p:sldId id="1438" r:id="rId133"/>
    <p:sldId id="1439" r:id="rId134"/>
    <p:sldId id="1437" r:id="rId135"/>
    <p:sldId id="1440" r:id="rId136"/>
    <p:sldId id="1441" r:id="rId137"/>
    <p:sldId id="1442" r:id="rId138"/>
    <p:sldId id="1443" r:id="rId139"/>
    <p:sldId id="1444" r:id="rId140"/>
    <p:sldId id="2412" r:id="rId141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73FEFF"/>
    <a:srgbClr val="941100"/>
    <a:srgbClr val="212121"/>
    <a:srgbClr val="005493"/>
    <a:srgbClr val="FF2F92"/>
    <a:srgbClr val="9437FF"/>
    <a:srgbClr val="ED3C64"/>
    <a:srgbClr val="00FB9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74342" autoAdjust="0"/>
  </p:normalViewPr>
  <p:slideViewPr>
    <p:cSldViewPr>
      <p:cViewPr varScale="1">
        <p:scale>
          <a:sx n="104" d="100"/>
          <a:sy n="104" d="100"/>
        </p:scale>
        <p:origin x="2240" y="184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回顾之前的多线程计数问题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3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868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buNone/>
            </a:pP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31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83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/>
              <a:t>为了</a:t>
            </a:r>
            <a:r>
              <a:rPr lang="zh-CN" altLang="en-US"/>
              <a:t>解决解决竞争冒险，提出了一套协议</a:t>
            </a:r>
            <a:endParaRPr lang="en-US" altLang="zh-CN"/>
          </a:p>
          <a:p>
            <a:r>
              <a:rPr lang="zh-CN" altLang="en-US"/>
              <a:t>，提出了临界区的抽象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8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68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18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885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9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不能，因为不同进程有独立地址空间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11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17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22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不正确：可能发生只有一个空位，但</a:t>
            </a:r>
            <a:r>
              <a:rPr lang="en-US" altLang="zh-CN" dirty="0"/>
              <a:t>produce</a:t>
            </a:r>
            <a:r>
              <a:rPr lang="zh-CN" altLang="en-US" dirty="0"/>
              <a:t>两次，覆盖了尚未</a:t>
            </a:r>
            <a:r>
              <a:rPr lang="en-US" altLang="zh-CN" dirty="0"/>
              <a:t>consume</a:t>
            </a:r>
            <a:r>
              <a:rPr lang="zh-CN" altLang="en-US" dirty="0"/>
              <a:t>的数据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79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01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如果用户态放锁，然后再去睡觉，可能发生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lost</a:t>
            </a:r>
            <a:r>
              <a:rPr kumimoji="1" lang="zh-CN" altLang="en-US" dirty="0"/>
              <a:t>，一直睡下去了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70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>
              <a:buNone/>
            </a:pPr>
            <a:r>
              <a:rPr kumimoji="1" lang="zh-CN" altLang="en-US" dirty="0">
                <a:latin typeface="Courier" pitchFamily="2" charset="0"/>
              </a:rPr>
              <a:t>为了介绍信号量，先介绍生产者消费者问题的另一种实现</a:t>
            </a:r>
            <a:endParaRPr kumimoji="1" lang="en-US" altLang="zh-CN" dirty="0">
              <a:latin typeface="Courier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80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1965年提出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40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28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2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19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本章开头的两个例子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34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1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5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34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71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210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BSP,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phase</a:t>
            </a:r>
          </a:p>
          <a:p>
            <a:r>
              <a:rPr kumimoji="1" lang="en-US" altLang="zh-CN" dirty="0" err="1"/>
              <a:t>sem</a:t>
            </a:r>
            <a:r>
              <a:rPr kumimoji="1" lang="zh-CN" altLang="en-US" dirty="0"/>
              <a:t>？要创建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sem</a:t>
            </a:r>
            <a:r>
              <a:rPr kumimoji="1" lang="zh-CN" altLang="en-US" dirty="0"/>
              <a:t>，每个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等待所有其他</a:t>
            </a:r>
            <a:r>
              <a:rPr kumimoji="1" lang="en-US" altLang="zh-CN" dirty="0"/>
              <a:t>thread</a:t>
            </a:r>
          </a:p>
          <a:p>
            <a:r>
              <a:rPr kumimoji="1" lang="en-US" altLang="zh-CN" dirty="0"/>
              <a:t>cv</a:t>
            </a:r>
            <a:r>
              <a:rPr kumimoji="1" lang="zh-CN" altLang="en-US" dirty="0"/>
              <a:t>更灵活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14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Reducer</a:t>
            </a:r>
            <a:r>
              <a:rPr kumimoji="1" lang="zh-CN" altLang="en-US" dirty="0"/>
              <a:t>等待任意数量结束，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75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Reducer</a:t>
            </a:r>
            <a:r>
              <a:rPr kumimoji="1" lang="zh-CN" altLang="en-US" dirty="0"/>
              <a:t>等待任意数量结束，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18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Reducer</a:t>
            </a:r>
            <a:r>
              <a:rPr kumimoji="1" lang="zh-CN" altLang="en-US" dirty="0"/>
              <a:t>起来后，可能发现多个</a:t>
            </a:r>
            <a:r>
              <a:rPr kumimoji="1" lang="en-US" altLang="zh-CN" dirty="0"/>
              <a:t>mapper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finish</a:t>
            </a:r>
          </a:p>
          <a:p>
            <a:r>
              <a:rPr kumimoji="1" lang="en-US" altLang="zh-CN" dirty="0"/>
              <a:t>cv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counter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2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2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/>
              <a:t>上一种可以多个结果一起collect</a:t>
            </a:r>
            <a:r>
              <a:rPr lang="zh-CN" altLang="en-US" dirty="0"/>
              <a:t>，</a:t>
            </a:r>
            <a:r>
              <a:rPr lang="en-US" altLang="zh-CN" dirty="0" err="1"/>
              <a:t>sem</a:t>
            </a:r>
            <a:r>
              <a:rPr lang="zh-CN" altLang="en-US" dirty="0"/>
              <a:t>这种只能一次</a:t>
            </a:r>
            <a:r>
              <a:rPr lang="en-US" altLang="zh-CN" dirty="0"/>
              <a:t>collect</a:t>
            </a:r>
            <a:r>
              <a:rPr lang="zh-CN" altLang="en-US" dirty="0"/>
              <a:t>一个</a:t>
            </a:r>
            <a:endParaRPr lang="en-US" altLang="zh-CN" dirty="0"/>
          </a:p>
          <a:p>
            <a:r>
              <a:rPr lang="en-US" altLang="zh-CN" dirty="0" err="1"/>
              <a:t>sem</a:t>
            </a:r>
            <a:r>
              <a:rPr lang="zh-CN" altLang="en-US" dirty="0"/>
              <a:t>的语义，就是一次只能拿走一个（</a:t>
            </a:r>
            <a:r>
              <a:rPr lang="en-US" altLang="zh-CN" dirty="0"/>
              <a:t>counter</a:t>
            </a:r>
            <a:r>
              <a:rPr lang="zh-CN" altLang="en-US" dirty="0"/>
              <a:t>每次只能减一）</a:t>
            </a:r>
            <a:endParaRPr lang="en-US" altLang="zh-CN" dirty="0"/>
          </a:p>
          <a:p>
            <a:r>
              <a:rPr lang="zh-CN" altLang="en-US" dirty="0"/>
              <a:t>但</a:t>
            </a:r>
            <a:r>
              <a:rPr lang="en-US" altLang="zh-CN" dirty="0"/>
              <a:t>cv</a:t>
            </a:r>
            <a:r>
              <a:rPr lang="zh-CN" altLang="en-US" dirty="0"/>
              <a:t>更复杂</a:t>
            </a:r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774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必须*所有*结束，渲染才能继续（渲染线程处于阻塞状态）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280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altLang="zh-CN">
                <a:latin typeface="Courier" pitchFamily="2" charset="0"/>
              </a:rPr>
              <a:t>thread_cnt_sem</a:t>
            </a:r>
            <a:r>
              <a:rPr lang="zh-CN" altLang="en-US" dirty="0">
                <a:latin typeface="Courier" pitchFamily="2" charset="0"/>
              </a:rPr>
              <a:t>初始化为</a:t>
            </a:r>
            <a:r>
              <a:rPr lang="en-US" altLang="zh-CN" dirty="0">
                <a:latin typeface="Courier" pitchFamily="2" charset="0"/>
              </a:rPr>
              <a:t>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71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12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乐观派、悲观派、运行时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6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全局可利用资源：该向量代表某一时刻系统中每一类元素的可用个数。这个向量初始化时设置为系统中拥有的第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类资源的总量。</a:t>
            </a:r>
          </a:p>
          <a:p>
            <a:r>
              <a:rPr lang="zh-CN" altLang="en-US" dirty="0"/>
              <a:t>每线程最大需求量：该矩阵包含所有线程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对第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类资源的最大需求量。</a:t>
            </a:r>
          </a:p>
          <a:p>
            <a:r>
              <a:rPr lang="zh-CN" altLang="en-US" dirty="0"/>
              <a:t>已分配资源：该矩阵包含已经分配给所有线程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的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种资源的数量。</a:t>
            </a:r>
          </a:p>
          <a:p>
            <a:r>
              <a:rPr lang="zh-CN" altLang="en-US" dirty="0"/>
              <a:t>还需要的资源：该矩阵包含所有线程</a:t>
            </a:r>
            <a:r>
              <a:rPr lang="en-US" altLang="zh-CN" dirty="0"/>
              <a:t>$</a:t>
            </a:r>
            <a:r>
              <a:rPr lang="en-US" dirty="0"/>
              <a:t>N$</a:t>
            </a:r>
            <a:r>
              <a:rPr lang="zh-CN" altLang="en-US" dirty="0"/>
              <a:t>对第</a:t>
            </a:r>
            <a:r>
              <a:rPr lang="en-US" altLang="zh-CN" dirty="0"/>
              <a:t>$</a:t>
            </a:r>
            <a:r>
              <a:rPr lang="en-US" dirty="0"/>
              <a:t>M$</a:t>
            </a:r>
            <a:r>
              <a:rPr lang="zh-CN" altLang="en-US" dirty="0"/>
              <a:t>累资源还需要的资源数量。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95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3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：从共享内存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到本地，避免重复访问共享内存</a:t>
            </a:r>
            <a:endParaRPr kumimoji="1" lang="en-US" altLang="zh-CN" dirty="0"/>
          </a:p>
          <a:p>
            <a:r>
              <a:rPr kumimoji="1" lang="zh-CN" altLang="en-US" dirty="0"/>
              <a:t>思考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：修改页表映射。（但也有</a:t>
            </a:r>
            <a:r>
              <a:rPr kumimoji="1" lang="en-US" altLang="zh-CN" dirty="0"/>
              <a:t>tradeoff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02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需要“同步”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9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内核和应用都需要解决并发下的同步问题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zh-CN" altLang="en-US" dirty="0"/>
              <a:t>举个例子，内核更新页表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7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这个地方把竞争条件的介绍和解决方案留在下面说</a:t>
            </a:r>
            <a:r>
              <a:rPr lang="zh-CN" altLang="en-US" dirty="0"/>
              <a:t>，只是引入问题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5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2023/11/21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04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CN" sz="4800"/>
              <a:t>同步</a:t>
            </a:r>
            <a:r>
              <a:rPr kumimoji="1" lang="zh-CN" altLang="en-US" sz="4800" dirty="0"/>
              <a:t>原语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69E2-987D-FE4C-8473-95B0B67D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数据传递的两种方法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7637-44D3-A24A-86BF-13775B11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：通过共享内存的数据传递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操作系统在通信过程中不干预数据传输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操作系统仅负责准备阶段的映射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：通过操作系统内核的数据传递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操作系统提供接口（系统调用）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通过内核态内存来传递数据，无需在用户态建立共享内存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188D7-60B8-A947-BF7A-CA8414BE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E6E7A-449A-BB4A-BC05-2343E3B9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498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0F937E5-8682-944E-A25C-2A9EA512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3672418"/>
            <a:ext cx="7964487" cy="1135062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案例分析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B65C5-675B-A041-8655-D4BEB7DE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79625-77B4-2847-9CFF-16E65D68E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63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-1</a:t>
            </a:r>
            <a:r>
              <a:rPr lang="zh-CN" altLang="en-US" dirty="0"/>
              <a:t>：多线程执行屏障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29A0A41-B767-4C45-B55A-2D490B4A3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33501"/>
            <a:ext cx="3322705" cy="3771636"/>
          </a:xfrm>
        </p:spPr>
        <p:txBody>
          <a:bodyPr/>
          <a:lstStyle/>
          <a:p>
            <a:r>
              <a:rPr lang="en-CN"/>
              <a:t>多线程执行屏障</a:t>
            </a:r>
          </a:p>
          <a:p>
            <a:r>
              <a:rPr lang="en-CN"/>
              <a:t>等待全部执行到屏障后再继续执行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B6D01-EAF4-A642-9671-E2310D8926BD}"/>
              </a:ext>
            </a:extLst>
          </p:cNvPr>
          <p:cNvSpPr txBox="1"/>
          <p:nvPr/>
        </p:nvSpPr>
        <p:spPr>
          <a:xfrm>
            <a:off x="4139952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7FBF9-A15B-9142-953D-E64850D4203D}"/>
              </a:ext>
            </a:extLst>
          </p:cNvPr>
          <p:cNvSpPr txBox="1"/>
          <p:nvPr/>
        </p:nvSpPr>
        <p:spPr>
          <a:xfrm>
            <a:off x="5621288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5DF9E-FBC9-304C-9202-8577C12FA11C}"/>
              </a:ext>
            </a:extLst>
          </p:cNvPr>
          <p:cNvSpPr txBox="1"/>
          <p:nvPr/>
        </p:nvSpPr>
        <p:spPr>
          <a:xfrm>
            <a:off x="7102624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AFC58-9B45-0645-8150-0F989393562C}"/>
              </a:ext>
            </a:extLst>
          </p:cNvPr>
          <p:cNvSpPr txBox="1"/>
          <p:nvPr/>
        </p:nvSpPr>
        <p:spPr>
          <a:xfrm>
            <a:off x="5528421" y="1584105"/>
            <a:ext cx="1634278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297A7-03EB-4F48-9F68-BF821359076D}"/>
              </a:ext>
            </a:extLst>
          </p:cNvPr>
          <p:cNvSpPr txBox="1"/>
          <p:nvPr/>
        </p:nvSpPr>
        <p:spPr>
          <a:xfrm>
            <a:off x="3995936" y="1584105"/>
            <a:ext cx="162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  <a:endParaRPr lang="en-US" sz="105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90DC7-6157-9F40-9CCB-23CA46729EF0}"/>
              </a:ext>
            </a:extLst>
          </p:cNvPr>
          <p:cNvSpPr txBox="1"/>
          <p:nvPr/>
        </p:nvSpPr>
        <p:spPr>
          <a:xfrm>
            <a:off x="7052522" y="1584105"/>
            <a:ext cx="163427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8BAD0-8FE5-FA45-A0B2-0B7281FC4688}"/>
              </a:ext>
            </a:extLst>
          </p:cNvPr>
          <p:cNvCxnSpPr>
            <a:cxnSpLocks/>
          </p:cNvCxnSpPr>
          <p:nvPr/>
        </p:nvCxnSpPr>
        <p:spPr>
          <a:xfrm>
            <a:off x="4067944" y="3571724"/>
            <a:ext cx="42484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95B505-0F2B-EA47-BD70-C4EBF306711F}"/>
              </a:ext>
            </a:extLst>
          </p:cNvPr>
          <p:cNvCxnSpPr>
            <a:cxnSpLocks/>
          </p:cNvCxnSpPr>
          <p:nvPr/>
        </p:nvCxnSpPr>
        <p:spPr>
          <a:xfrm>
            <a:off x="4550195" y="2425452"/>
            <a:ext cx="0" cy="98222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4505C-C8D8-104F-AA84-A710486E66DF}"/>
              </a:ext>
            </a:extLst>
          </p:cNvPr>
          <p:cNvCxnSpPr>
            <a:cxnSpLocks/>
          </p:cNvCxnSpPr>
          <p:nvPr/>
        </p:nvCxnSpPr>
        <p:spPr>
          <a:xfrm>
            <a:off x="6084168" y="2785492"/>
            <a:ext cx="0" cy="6221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49C7E-4864-D240-AB9D-2ED33B67AEB1}"/>
              </a:ext>
            </a:extLst>
          </p:cNvPr>
          <p:cNvSpPr/>
          <p:nvPr/>
        </p:nvSpPr>
        <p:spPr>
          <a:xfrm>
            <a:off x="4572000" y="3656706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等待全部线程执行到位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48489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-1</a:t>
            </a:r>
            <a:r>
              <a:rPr lang="zh-CN" altLang="en-US" dirty="0"/>
              <a:t>：多线程执行屏障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29A0A41-B767-4C45-B55A-2D490B4A3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33501"/>
            <a:ext cx="3400705" cy="1523999"/>
          </a:xfrm>
        </p:spPr>
        <p:txBody>
          <a:bodyPr>
            <a:normAutofit lnSpcReduction="10000"/>
          </a:bodyPr>
          <a:lstStyle/>
          <a:p>
            <a:r>
              <a:rPr lang="en-CN"/>
              <a:t>多线程执行屏障</a:t>
            </a:r>
          </a:p>
          <a:p>
            <a:r>
              <a:rPr lang="en-CN"/>
              <a:t>等待全部执行到屏障后再继续执行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B6D01-EAF4-A642-9671-E2310D8926BD}"/>
              </a:ext>
            </a:extLst>
          </p:cNvPr>
          <p:cNvSpPr txBox="1"/>
          <p:nvPr/>
        </p:nvSpPr>
        <p:spPr>
          <a:xfrm>
            <a:off x="4139952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7FBF9-A15B-9142-953D-E64850D4203D}"/>
              </a:ext>
            </a:extLst>
          </p:cNvPr>
          <p:cNvSpPr txBox="1"/>
          <p:nvPr/>
        </p:nvSpPr>
        <p:spPr>
          <a:xfrm>
            <a:off x="5621288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5DF9E-FBC9-304C-9202-8577C12FA11C}"/>
              </a:ext>
            </a:extLst>
          </p:cNvPr>
          <p:cNvSpPr txBox="1"/>
          <p:nvPr/>
        </p:nvSpPr>
        <p:spPr>
          <a:xfrm>
            <a:off x="7102624" y="1065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Thread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AFC58-9B45-0645-8150-0F989393562C}"/>
              </a:ext>
            </a:extLst>
          </p:cNvPr>
          <p:cNvSpPr txBox="1"/>
          <p:nvPr/>
        </p:nvSpPr>
        <p:spPr>
          <a:xfrm>
            <a:off x="5528421" y="1584105"/>
            <a:ext cx="1634278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297A7-03EB-4F48-9F68-BF821359076D}"/>
              </a:ext>
            </a:extLst>
          </p:cNvPr>
          <p:cNvSpPr txBox="1"/>
          <p:nvPr/>
        </p:nvSpPr>
        <p:spPr>
          <a:xfrm>
            <a:off x="3995936" y="1584105"/>
            <a:ext cx="162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  <a:endParaRPr lang="en-US" sz="105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90DC7-6157-9F40-9CCB-23CA46729EF0}"/>
              </a:ext>
            </a:extLst>
          </p:cNvPr>
          <p:cNvSpPr txBox="1"/>
          <p:nvPr/>
        </p:nvSpPr>
        <p:spPr>
          <a:xfrm>
            <a:off x="7052522" y="1584105"/>
            <a:ext cx="163427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50">
                <a:latin typeface="Courier" pitchFamily="2" charset="0"/>
              </a:rPr>
              <a:t>/* Do something */</a:t>
            </a: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barrier();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8BAD0-8FE5-FA45-A0B2-0B7281FC4688}"/>
              </a:ext>
            </a:extLst>
          </p:cNvPr>
          <p:cNvCxnSpPr>
            <a:cxnSpLocks/>
          </p:cNvCxnSpPr>
          <p:nvPr/>
        </p:nvCxnSpPr>
        <p:spPr>
          <a:xfrm>
            <a:off x="4067944" y="3571724"/>
            <a:ext cx="42484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95B505-0F2B-EA47-BD70-C4EBF306711F}"/>
              </a:ext>
            </a:extLst>
          </p:cNvPr>
          <p:cNvCxnSpPr>
            <a:cxnSpLocks/>
          </p:cNvCxnSpPr>
          <p:nvPr/>
        </p:nvCxnSpPr>
        <p:spPr>
          <a:xfrm>
            <a:off x="4550195" y="2425452"/>
            <a:ext cx="0" cy="98222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4505C-C8D8-104F-AA84-A710486E66DF}"/>
              </a:ext>
            </a:extLst>
          </p:cNvPr>
          <p:cNvCxnSpPr>
            <a:cxnSpLocks/>
          </p:cNvCxnSpPr>
          <p:nvPr/>
        </p:nvCxnSpPr>
        <p:spPr>
          <a:xfrm>
            <a:off x="6084168" y="2785492"/>
            <a:ext cx="0" cy="62218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49C7E-4864-D240-AB9D-2ED33B67AEB1}"/>
              </a:ext>
            </a:extLst>
          </p:cNvPr>
          <p:cNvSpPr/>
          <p:nvPr/>
        </p:nvSpPr>
        <p:spPr>
          <a:xfrm>
            <a:off x="4572000" y="3656706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等待全部线程执行到位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6FA8B-75CA-0E45-92DC-82E20BD22001}"/>
              </a:ext>
            </a:extLst>
          </p:cNvPr>
          <p:cNvSpPr/>
          <p:nvPr/>
        </p:nvSpPr>
        <p:spPr>
          <a:xfrm>
            <a:off x="457200" y="2968288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b="1"/>
              <a:t>符合场景</a:t>
            </a:r>
            <a:r>
              <a:rPr lang="en-US" altLang="zh-CN" b="1"/>
              <a:t>2: </a:t>
            </a:r>
            <a:r>
              <a:rPr lang="zh-CN" altLang="en-US" b="1"/>
              <a:t>线程等待</a:t>
            </a:r>
            <a:r>
              <a:rPr lang="en-US" altLang="zh-CN" b="1"/>
              <a:t>/</a:t>
            </a:r>
            <a:r>
              <a:rPr lang="zh-CN" altLang="en-US" b="1"/>
              <a:t>唤醒</a:t>
            </a:r>
            <a:endParaRPr lang="en-CN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946FA-11B2-B14C-9DA3-4ABE9CDE66F7}"/>
              </a:ext>
            </a:extLst>
          </p:cNvPr>
          <p:cNvSpPr/>
          <p:nvPr/>
        </p:nvSpPr>
        <p:spPr>
          <a:xfrm>
            <a:off x="679216" y="3365836"/>
            <a:ext cx="56869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lock(&amp;thread_cnt_lock);</a:t>
            </a:r>
          </a:p>
          <a:p>
            <a:r>
              <a:rPr lang="en-CN">
                <a:latin typeface="Courier" pitchFamily="2" charset="0"/>
              </a:rPr>
              <a:t>thread_cnt--;</a:t>
            </a:r>
          </a:p>
          <a:p>
            <a:r>
              <a:rPr lang="en-CN">
                <a:latin typeface="Courier" pitchFamily="2" charset="0"/>
              </a:rPr>
              <a:t>if (thread_cnt == 0)</a:t>
            </a:r>
          </a:p>
          <a:p>
            <a:r>
              <a:rPr lang="en-CN">
                <a:latin typeface="Courier" pitchFamily="2" charset="0"/>
              </a:rPr>
              <a:t>  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cond_broadcast(cond);</a:t>
            </a:r>
          </a:p>
          <a:p>
            <a:r>
              <a:rPr lang="en-CN">
                <a:latin typeface="Courier" pitchFamily="2" charset="0"/>
              </a:rPr>
              <a:t>while(thread_cnt != 0)</a:t>
            </a:r>
          </a:p>
          <a:p>
            <a:r>
              <a:rPr lang="en-CN">
                <a:latin typeface="Courier" pitchFamily="2" charset="0"/>
              </a:rPr>
              <a:t>  cond_wait(&amp;cond, &amp;thread_cnt_lock); </a:t>
            </a:r>
          </a:p>
          <a:p>
            <a:r>
              <a:rPr lang="en-CN">
                <a:latin typeface="Courier" pitchFamily="2" charset="0"/>
              </a:rPr>
              <a:t>unlock(&amp;thread_cnt_lock);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89FB-1125-984B-804F-6186340BE2C9}"/>
              </a:ext>
            </a:extLst>
          </p:cNvPr>
          <p:cNvSpPr/>
          <p:nvPr/>
        </p:nvSpPr>
        <p:spPr>
          <a:xfrm>
            <a:off x="4191373" y="4163399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</a:rPr>
              <a:t>唤醒所有等待的线程</a:t>
            </a:r>
            <a:endParaRPr lang="en-C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204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同步案例</a:t>
            </a:r>
            <a:r>
              <a:rPr lang="en-US" altLang="zh-CN" dirty="0"/>
              <a:t>-2</a:t>
            </a:r>
            <a:r>
              <a:rPr lang="zh-CN" altLang="en-US" dirty="0"/>
              <a:t>：负载均衡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12907-D037-5748-AC26-CDB541DD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402832" cy="3771636"/>
          </a:xfrm>
        </p:spPr>
        <p:txBody>
          <a:bodyPr/>
          <a:lstStyle/>
          <a:p>
            <a:r>
              <a:rPr lang="en-CN"/>
              <a:t>每核心等待队列</a:t>
            </a:r>
          </a:p>
          <a:p>
            <a:r>
              <a:rPr lang="zh-CN" altLang="en-US" dirty="0"/>
              <a:t>空闲</a:t>
            </a:r>
            <a:r>
              <a:rPr lang="en-CN"/>
              <a:t>时允许窃取其他核心的任务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436096" y="1561356"/>
            <a:ext cx="901080" cy="90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CPU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7DB263-76BA-8B42-815D-2C28181CAE84}"/>
              </a:ext>
            </a:extLst>
          </p:cNvPr>
          <p:cNvSpPr/>
          <p:nvPr/>
        </p:nvSpPr>
        <p:spPr>
          <a:xfrm>
            <a:off x="7308304" y="1561356"/>
            <a:ext cx="901080" cy="90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CPU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EA2EE-8C9B-584D-BA6A-E7418C20F616}"/>
              </a:ext>
            </a:extLst>
          </p:cNvPr>
          <p:cNvSpPr/>
          <p:nvPr/>
        </p:nvSpPr>
        <p:spPr>
          <a:xfrm>
            <a:off x="5562600" y="2857500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3485F1-7981-BE4C-A99F-6616C8A5A84E}"/>
              </a:ext>
            </a:extLst>
          </p:cNvPr>
          <p:cNvSpPr/>
          <p:nvPr/>
        </p:nvSpPr>
        <p:spPr>
          <a:xfrm>
            <a:off x="5562600" y="3141622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C9E0-C0F0-1E4C-A848-9E355B52B97C}"/>
              </a:ext>
            </a:extLst>
          </p:cNvPr>
          <p:cNvSpPr/>
          <p:nvPr/>
        </p:nvSpPr>
        <p:spPr>
          <a:xfrm>
            <a:off x="5562600" y="3429654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2DA07-EDB5-ED44-8124-4BC32E512F93}"/>
              </a:ext>
            </a:extLst>
          </p:cNvPr>
          <p:cNvSpPr/>
          <p:nvPr/>
        </p:nvSpPr>
        <p:spPr>
          <a:xfrm>
            <a:off x="5562600" y="3713776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7DD31F-6727-3741-B977-D45D15631C86}"/>
              </a:ext>
            </a:extLst>
          </p:cNvPr>
          <p:cNvCxnSpPr>
            <a:stCxn id="8" idx="2"/>
            <a:endCxn id="6" idx="3"/>
          </p:cNvCxnSpPr>
          <p:nvPr/>
        </p:nvCxnSpPr>
        <p:spPr>
          <a:xfrm flipH="1">
            <a:off x="6210672" y="2461798"/>
            <a:ext cx="1548172" cy="53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A49BF4-0FD1-8B43-9338-2F207C4CC435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5886636" y="2461798"/>
            <a:ext cx="0" cy="39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82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/>
              <a:t>同步案例</a:t>
            </a:r>
            <a:r>
              <a:rPr lang="en-US" altLang="zh-CN" dirty="0"/>
              <a:t>-2</a:t>
            </a:r>
            <a:r>
              <a:rPr lang="zh-CN" altLang="en-US" dirty="0"/>
              <a:t>：负载均衡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12907-D037-5748-AC26-CDB541DD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402832" cy="3771636"/>
          </a:xfrm>
        </p:spPr>
        <p:txBody>
          <a:bodyPr/>
          <a:lstStyle/>
          <a:p>
            <a:r>
              <a:rPr lang="en-CN"/>
              <a:t>每核心等待队列</a:t>
            </a:r>
          </a:p>
          <a:p>
            <a:r>
              <a:rPr lang="zh-CN" altLang="en-US" dirty="0"/>
              <a:t>空闲</a:t>
            </a:r>
            <a:r>
              <a:rPr lang="en-CN"/>
              <a:t>时允许窃取其他核心的任务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436096" y="1561356"/>
            <a:ext cx="901080" cy="90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CPU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7DB263-76BA-8B42-815D-2C28181CAE84}"/>
              </a:ext>
            </a:extLst>
          </p:cNvPr>
          <p:cNvSpPr/>
          <p:nvPr/>
        </p:nvSpPr>
        <p:spPr>
          <a:xfrm>
            <a:off x="7308304" y="1561356"/>
            <a:ext cx="901080" cy="90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/>
              <a:t>CPU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EA2EE-8C9B-584D-BA6A-E7418C20F616}"/>
              </a:ext>
            </a:extLst>
          </p:cNvPr>
          <p:cNvSpPr/>
          <p:nvPr/>
        </p:nvSpPr>
        <p:spPr>
          <a:xfrm>
            <a:off x="5562600" y="2857500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3485F1-7981-BE4C-A99F-6616C8A5A84E}"/>
              </a:ext>
            </a:extLst>
          </p:cNvPr>
          <p:cNvSpPr/>
          <p:nvPr/>
        </p:nvSpPr>
        <p:spPr>
          <a:xfrm>
            <a:off x="5562600" y="3141622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C9E0-C0F0-1E4C-A848-9E355B52B97C}"/>
              </a:ext>
            </a:extLst>
          </p:cNvPr>
          <p:cNvSpPr/>
          <p:nvPr/>
        </p:nvSpPr>
        <p:spPr>
          <a:xfrm>
            <a:off x="5562600" y="3429654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2DA07-EDB5-ED44-8124-4BC32E512F93}"/>
              </a:ext>
            </a:extLst>
          </p:cNvPr>
          <p:cNvSpPr/>
          <p:nvPr/>
        </p:nvSpPr>
        <p:spPr>
          <a:xfrm>
            <a:off x="5562600" y="3713776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</a:rPr>
              <a:t>Task3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7DD31F-6727-3741-B977-D45D15631C86}"/>
              </a:ext>
            </a:extLst>
          </p:cNvPr>
          <p:cNvCxnSpPr>
            <a:stCxn id="8" idx="2"/>
            <a:endCxn id="6" idx="3"/>
          </p:cNvCxnSpPr>
          <p:nvPr/>
        </p:nvCxnSpPr>
        <p:spPr>
          <a:xfrm flipH="1">
            <a:off x="6210672" y="2461798"/>
            <a:ext cx="1548172" cy="53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A49BF4-0FD1-8B43-9338-2F207C4CC435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5886636" y="2461798"/>
            <a:ext cx="0" cy="39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4259B-F5EA-9447-936B-8077A87366F0}"/>
              </a:ext>
            </a:extLst>
          </p:cNvPr>
          <p:cNvSpPr/>
          <p:nvPr/>
        </p:nvSpPr>
        <p:spPr>
          <a:xfrm>
            <a:off x="457200" y="2968288"/>
            <a:ext cx="3610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b="1"/>
              <a:t>符合场景</a:t>
            </a:r>
            <a:r>
              <a:rPr lang="en-US" altLang="zh-CN" b="1"/>
              <a:t>1: </a:t>
            </a:r>
            <a:r>
              <a:rPr lang="zh-CN" altLang="en-US" b="1"/>
              <a:t>共享资源互斥访问</a:t>
            </a:r>
            <a:endParaRPr lang="en-CN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37871-FB32-E149-B3E0-76F730187B20}"/>
              </a:ext>
            </a:extLst>
          </p:cNvPr>
          <p:cNvSpPr/>
          <p:nvPr/>
        </p:nvSpPr>
        <p:spPr>
          <a:xfrm>
            <a:off x="705196" y="3782247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</a:t>
            </a:r>
            <a:r>
              <a:rPr lang="en-US">
                <a:latin typeface="Courier" pitchFamily="2" charset="0"/>
              </a:rPr>
              <a:t>(ready_queue_lock[0]);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84434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-3</a:t>
            </a:r>
            <a:r>
              <a:rPr lang="zh-CN" altLang="en-US" dirty="0"/>
              <a:t>：</a:t>
            </a:r>
            <a:r>
              <a:rPr lang="en-US" altLang="zh-CN" dirty="0"/>
              <a:t>map-reduce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528348" cy="1808121"/>
          </a:xfrm>
        </p:spPr>
        <p:txBody>
          <a:bodyPr>
            <a:noAutofit/>
          </a:bodyPr>
          <a:lstStyle/>
          <a:p>
            <a:r>
              <a:rPr lang="en-CN" sz="2000"/>
              <a:t>Word-count</a:t>
            </a:r>
            <a:r>
              <a:rPr lang="zh-CN" altLang="en-US" sz="2000" dirty="0"/>
              <a:t>：大文本拆分字数统计</a:t>
            </a:r>
            <a:endParaRPr lang="en-CN" sz="2000"/>
          </a:p>
          <a:p>
            <a:r>
              <a:rPr lang="en-CN" sz="2000"/>
              <a:t>Mapper</a:t>
            </a:r>
            <a:r>
              <a:rPr lang="zh-CN" altLang="en-US" sz="2000" dirty="0"/>
              <a:t>：统计一部分文本自述</a:t>
            </a:r>
            <a:endParaRPr lang="en-US" altLang="zh-CN" sz="2000" dirty="0"/>
          </a:p>
          <a:p>
            <a:r>
              <a:rPr lang="en-US" altLang="zh-CN" sz="2000" dirty="0"/>
              <a:t>Reducer</a:t>
            </a:r>
            <a:r>
              <a:rPr lang="zh-CN" altLang="en-US" sz="2000" dirty="0"/>
              <a:t>：</a:t>
            </a:r>
            <a:r>
              <a:rPr lang="zh-CN" altLang="en-CN" sz="2000" dirty="0"/>
              <a:t>一旦</a:t>
            </a:r>
            <a:r>
              <a:rPr lang="zh-CN" altLang="en-US" sz="2000" dirty="0"/>
              <a:t>其中</a:t>
            </a:r>
            <a:r>
              <a:rPr lang="zh-CN" altLang="en-US" sz="2000" u="sng" dirty="0"/>
              <a:t>任意数量</a:t>
            </a:r>
            <a:r>
              <a:rPr lang="zh-CN" altLang="en-US" sz="2000" dirty="0"/>
              <a:t>的</a:t>
            </a:r>
            <a:r>
              <a:rPr lang="en-US" altLang="zh-CN" sz="2000" dirty="0"/>
              <a:t>Mapper</a:t>
            </a:r>
            <a:r>
              <a:rPr lang="zh-CN" altLang="en-US" sz="2000" dirty="0"/>
              <a:t>结束，就累加其结果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9" y="2915847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Reducer</a:t>
            </a:r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55D4F-1C97-F647-B6A4-A59E00E7E3F2}"/>
              </a:ext>
            </a:extLst>
          </p:cNvPr>
          <p:cNvSpPr txBox="1"/>
          <p:nvPr/>
        </p:nvSpPr>
        <p:spPr>
          <a:xfrm>
            <a:off x="5400092" y="224970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AEE02-F72F-614A-9CBB-7AB092DD1C11}"/>
              </a:ext>
            </a:extLst>
          </p:cNvPr>
          <p:cNvSpPr txBox="1"/>
          <p:nvPr/>
        </p:nvSpPr>
        <p:spPr>
          <a:xfrm>
            <a:off x="6606226" y="2249512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A14F3-2C45-F941-B38E-C2DC46CAAC2A}"/>
              </a:ext>
            </a:extLst>
          </p:cNvPr>
          <p:cNvSpPr txBox="1"/>
          <p:nvPr/>
        </p:nvSpPr>
        <p:spPr>
          <a:xfrm>
            <a:off x="7902370" y="2260121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Unfinished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DA8A1-8B1E-0240-B80B-28F8BAFB167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760132" y="2511315"/>
            <a:ext cx="1116124" cy="3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49D4DC-6570-8C43-BC62-58DBC553B75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052869" y="2511122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0DA1C3-75D9-0F42-B58B-2AFA74EA9AA7}"/>
              </a:ext>
            </a:extLst>
          </p:cNvPr>
          <p:cNvSpPr txBox="1"/>
          <p:nvPr/>
        </p:nvSpPr>
        <p:spPr>
          <a:xfrm>
            <a:off x="6606226" y="3952796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608EC6-1EB6-9D44-ABBD-D1EAE860A89B}"/>
              </a:ext>
            </a:extLst>
          </p:cNvPr>
          <p:cNvSpPr txBox="1"/>
          <p:nvPr/>
        </p:nvSpPr>
        <p:spPr>
          <a:xfrm>
            <a:off x="7769542" y="2726695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等待</a:t>
            </a:r>
          </a:p>
        </p:txBody>
      </p:sp>
    </p:spTree>
    <p:extLst>
      <p:ext uri="{BB962C8B-B14F-4D97-AF65-F5344CB8AC3E}">
        <p14:creationId xmlns:p14="http://schemas.microsoft.com/office/powerpoint/2010/main" val="3271052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-3</a:t>
            </a:r>
            <a:r>
              <a:rPr lang="zh-CN" altLang="en-US" dirty="0"/>
              <a:t>：</a:t>
            </a:r>
            <a:r>
              <a:rPr lang="en-US" altLang="zh-CN" dirty="0"/>
              <a:t>map-reduce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528348" cy="1808121"/>
          </a:xfrm>
        </p:spPr>
        <p:txBody>
          <a:bodyPr>
            <a:noAutofit/>
          </a:bodyPr>
          <a:lstStyle/>
          <a:p>
            <a:r>
              <a:rPr lang="en-CN" sz="2000"/>
              <a:t>Word-count</a:t>
            </a:r>
            <a:r>
              <a:rPr lang="zh-CN" altLang="en-US" sz="2000" dirty="0"/>
              <a:t>：大文本拆分字数统计</a:t>
            </a:r>
            <a:endParaRPr lang="en-CN" sz="2000"/>
          </a:p>
          <a:p>
            <a:r>
              <a:rPr lang="en-CN" sz="2000"/>
              <a:t>Mapper</a:t>
            </a:r>
            <a:r>
              <a:rPr lang="zh-CN" altLang="en-US" sz="2000" dirty="0"/>
              <a:t>：统计一部分文本自述</a:t>
            </a:r>
            <a:endParaRPr lang="en-US" altLang="zh-CN" sz="2000" dirty="0"/>
          </a:p>
          <a:p>
            <a:r>
              <a:rPr lang="en-US" altLang="zh-CN" sz="2000" dirty="0"/>
              <a:t>Reducer</a:t>
            </a:r>
            <a:r>
              <a:rPr lang="zh-CN" altLang="en-US" sz="2000" dirty="0"/>
              <a:t>：</a:t>
            </a:r>
            <a:r>
              <a:rPr lang="zh-CN" altLang="en-CN" sz="2000" dirty="0"/>
              <a:t>一旦</a:t>
            </a:r>
            <a:r>
              <a:rPr lang="zh-CN" altLang="en-US" sz="2000" dirty="0"/>
              <a:t>其中</a:t>
            </a:r>
            <a:r>
              <a:rPr lang="zh-CN" altLang="en-US" sz="2000" u="sng" dirty="0"/>
              <a:t>任意数量</a:t>
            </a:r>
            <a:r>
              <a:rPr lang="zh-CN" altLang="en-US" sz="2000" dirty="0"/>
              <a:t>的</a:t>
            </a:r>
            <a:r>
              <a:rPr lang="en-US" altLang="zh-CN" sz="2000" dirty="0"/>
              <a:t>Mapper</a:t>
            </a:r>
            <a:r>
              <a:rPr lang="zh-CN" altLang="en-US" sz="2000" dirty="0"/>
              <a:t>结束，就累加其结果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9" y="2915847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Reducer</a:t>
            </a:r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55D4F-1C97-F647-B6A4-A59E00E7E3F2}"/>
              </a:ext>
            </a:extLst>
          </p:cNvPr>
          <p:cNvSpPr txBox="1"/>
          <p:nvPr/>
        </p:nvSpPr>
        <p:spPr>
          <a:xfrm>
            <a:off x="5400092" y="224970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AEE02-F72F-614A-9CBB-7AB092DD1C11}"/>
              </a:ext>
            </a:extLst>
          </p:cNvPr>
          <p:cNvSpPr txBox="1"/>
          <p:nvPr/>
        </p:nvSpPr>
        <p:spPr>
          <a:xfrm>
            <a:off x="6606226" y="2249512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A14F3-2C45-F941-B38E-C2DC46CAAC2A}"/>
              </a:ext>
            </a:extLst>
          </p:cNvPr>
          <p:cNvSpPr txBox="1"/>
          <p:nvPr/>
        </p:nvSpPr>
        <p:spPr>
          <a:xfrm>
            <a:off x="7902370" y="2260121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Unfinished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DA8A1-8B1E-0240-B80B-28F8BAFB167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760132" y="2511315"/>
            <a:ext cx="1116124" cy="3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49D4DC-6570-8C43-BC62-58DBC553B75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052869" y="2511122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0DA1C3-75D9-0F42-B58B-2AFA74EA9AA7}"/>
              </a:ext>
            </a:extLst>
          </p:cNvPr>
          <p:cNvSpPr txBox="1"/>
          <p:nvPr/>
        </p:nvSpPr>
        <p:spPr>
          <a:xfrm>
            <a:off x="6606226" y="3952796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608EC6-1EB6-9D44-ABBD-D1EAE860A89B}"/>
              </a:ext>
            </a:extLst>
          </p:cNvPr>
          <p:cNvSpPr txBox="1"/>
          <p:nvPr/>
        </p:nvSpPr>
        <p:spPr>
          <a:xfrm>
            <a:off x="7769542" y="2726695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等待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D6B505-6784-7F46-868A-D7D562F8504E}"/>
              </a:ext>
            </a:extLst>
          </p:cNvPr>
          <p:cNvSpPr/>
          <p:nvPr/>
        </p:nvSpPr>
        <p:spPr>
          <a:xfrm>
            <a:off x="539552" y="3982659"/>
            <a:ext cx="5686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lock(&amp;finished_cnt_lock);</a:t>
            </a:r>
          </a:p>
          <a:p>
            <a:r>
              <a:rPr lang="en-CN">
                <a:latin typeface="Courier" pitchFamily="2" charset="0"/>
              </a:rPr>
              <a:t>finished_cnt </a:t>
            </a:r>
            <a:r>
              <a:rPr lang="en-US" altLang="zh-CN" dirty="0">
                <a:latin typeface="Courier" pitchFamily="2" charset="0"/>
              </a:rPr>
              <a:t>++;</a:t>
            </a:r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cond_signal(&amp;cond); unlock(&amp;thread_cnt_lock);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617A12-DE0E-C54D-BCFA-1AF0EAD044A8}"/>
              </a:ext>
            </a:extLst>
          </p:cNvPr>
          <p:cNvSpPr/>
          <p:nvPr/>
        </p:nvSpPr>
        <p:spPr>
          <a:xfrm>
            <a:off x="207048" y="358904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Mapper</a:t>
            </a:r>
            <a:endParaRPr lang="en-CN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E12C33B7-57A4-5E4F-829F-AC72D7DE0A92}"/>
              </a:ext>
            </a:extLst>
          </p:cNvPr>
          <p:cNvSpPr/>
          <p:nvPr/>
        </p:nvSpPr>
        <p:spPr>
          <a:xfrm>
            <a:off x="899592" y="3307245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b="1"/>
              <a:t>符合场景</a:t>
            </a:r>
            <a:r>
              <a:rPr lang="en-US" altLang="zh-CN" b="1" dirty="0"/>
              <a:t>2: </a:t>
            </a:r>
            <a:r>
              <a:rPr lang="zh-CN" altLang="en-US" b="1" dirty="0"/>
              <a:t>线程等待</a:t>
            </a:r>
            <a:r>
              <a:rPr lang="en-US" altLang="zh-CN" b="1" dirty="0"/>
              <a:t>/</a:t>
            </a:r>
            <a:r>
              <a:rPr lang="zh-CN" altLang="en-US" b="1" dirty="0"/>
              <a:t>唤醒</a:t>
            </a:r>
            <a:endParaRPr lang="en-CN" b="1"/>
          </a:p>
        </p:txBody>
      </p:sp>
    </p:spTree>
    <p:extLst>
      <p:ext uri="{BB962C8B-B14F-4D97-AF65-F5344CB8AC3E}">
        <p14:creationId xmlns:p14="http://schemas.microsoft.com/office/powerpoint/2010/main" val="1923280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-3</a:t>
            </a:r>
            <a:r>
              <a:rPr lang="zh-CN" altLang="en-US" dirty="0"/>
              <a:t>：</a:t>
            </a:r>
            <a:r>
              <a:rPr lang="en-US" altLang="zh-CN" dirty="0"/>
              <a:t>map-reduce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528348" cy="1808121"/>
          </a:xfrm>
        </p:spPr>
        <p:txBody>
          <a:bodyPr>
            <a:noAutofit/>
          </a:bodyPr>
          <a:lstStyle/>
          <a:p>
            <a:r>
              <a:rPr lang="en-CN" sz="2000"/>
              <a:t>Word-count</a:t>
            </a:r>
            <a:r>
              <a:rPr lang="zh-CN" altLang="en-US" sz="2000" dirty="0"/>
              <a:t>：大文本拆分字数统计</a:t>
            </a:r>
            <a:endParaRPr lang="en-CN" sz="2000"/>
          </a:p>
          <a:p>
            <a:r>
              <a:rPr lang="en-CN" sz="2000"/>
              <a:t>Mapper</a:t>
            </a:r>
            <a:r>
              <a:rPr lang="zh-CN" altLang="en-US" sz="2000" dirty="0"/>
              <a:t>：统计一部分文本自述</a:t>
            </a:r>
            <a:endParaRPr lang="en-US" altLang="zh-CN" sz="2000" dirty="0"/>
          </a:p>
          <a:p>
            <a:r>
              <a:rPr lang="en-US" altLang="zh-CN" sz="2000" dirty="0"/>
              <a:t>Reducer</a:t>
            </a:r>
            <a:r>
              <a:rPr lang="zh-CN" altLang="en-US" sz="2000" dirty="0"/>
              <a:t>：</a:t>
            </a:r>
            <a:r>
              <a:rPr lang="zh-CN" altLang="en-CN" sz="2000" dirty="0"/>
              <a:t>一旦</a:t>
            </a:r>
            <a:r>
              <a:rPr lang="zh-CN" altLang="en-US" sz="2000" dirty="0"/>
              <a:t>其中</a:t>
            </a:r>
            <a:r>
              <a:rPr lang="zh-CN" altLang="en-US" sz="2000" u="sng" dirty="0"/>
              <a:t>任意数量</a:t>
            </a:r>
            <a:r>
              <a:rPr lang="zh-CN" altLang="en-US" sz="2000" dirty="0"/>
              <a:t>的</a:t>
            </a:r>
            <a:r>
              <a:rPr lang="en-US" altLang="zh-CN" sz="2000" dirty="0"/>
              <a:t>Mapper</a:t>
            </a:r>
            <a:r>
              <a:rPr lang="zh-CN" altLang="en-US" sz="2000" dirty="0"/>
              <a:t>结束，就累加其结果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9" y="2915847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Reducer</a:t>
            </a:r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55D4F-1C97-F647-B6A4-A59E00E7E3F2}"/>
              </a:ext>
            </a:extLst>
          </p:cNvPr>
          <p:cNvSpPr txBox="1"/>
          <p:nvPr/>
        </p:nvSpPr>
        <p:spPr>
          <a:xfrm>
            <a:off x="5400092" y="224970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AEE02-F72F-614A-9CBB-7AB092DD1C11}"/>
              </a:ext>
            </a:extLst>
          </p:cNvPr>
          <p:cNvSpPr txBox="1"/>
          <p:nvPr/>
        </p:nvSpPr>
        <p:spPr>
          <a:xfrm>
            <a:off x="6606226" y="2249512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A14F3-2C45-F941-B38E-C2DC46CAAC2A}"/>
              </a:ext>
            </a:extLst>
          </p:cNvPr>
          <p:cNvSpPr txBox="1"/>
          <p:nvPr/>
        </p:nvSpPr>
        <p:spPr>
          <a:xfrm>
            <a:off x="7902370" y="2260121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Unfinished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DA8A1-8B1E-0240-B80B-28F8BAFB167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760132" y="2511315"/>
            <a:ext cx="1116124" cy="3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49D4DC-6570-8C43-BC62-58DBC553B75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052869" y="2511122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4311A-C04D-BF45-A87B-32EA5BD9DB74}"/>
              </a:ext>
            </a:extLst>
          </p:cNvPr>
          <p:cNvCxnSpPr>
            <a:cxnSpLocks/>
          </p:cNvCxnSpPr>
          <p:nvPr/>
        </p:nvCxnSpPr>
        <p:spPr>
          <a:xfrm flipH="1">
            <a:off x="7049462" y="3541877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0DA1C3-75D9-0F42-B58B-2AFA74EA9AA7}"/>
              </a:ext>
            </a:extLst>
          </p:cNvPr>
          <p:cNvSpPr txBox="1"/>
          <p:nvPr/>
        </p:nvSpPr>
        <p:spPr>
          <a:xfrm>
            <a:off x="6606226" y="3952796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608EC6-1EB6-9D44-ABBD-D1EAE860A89B}"/>
              </a:ext>
            </a:extLst>
          </p:cNvPr>
          <p:cNvSpPr txBox="1"/>
          <p:nvPr/>
        </p:nvSpPr>
        <p:spPr>
          <a:xfrm>
            <a:off x="7769542" y="2726695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等待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C3139-7B2D-9840-8A8E-044D084D1E31}"/>
              </a:ext>
            </a:extLst>
          </p:cNvPr>
          <p:cNvSpPr/>
          <p:nvPr/>
        </p:nvSpPr>
        <p:spPr>
          <a:xfrm>
            <a:off x="899592" y="3307245"/>
            <a:ext cx="306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b="1"/>
              <a:t>符合场景</a:t>
            </a:r>
            <a:r>
              <a:rPr lang="en-US" altLang="zh-CN" b="1" dirty="0"/>
              <a:t>2: </a:t>
            </a:r>
            <a:r>
              <a:rPr lang="zh-CN" altLang="en-US" b="1" dirty="0"/>
              <a:t>线程等待</a:t>
            </a:r>
            <a:r>
              <a:rPr lang="en-US" altLang="zh-CN" b="1" dirty="0"/>
              <a:t>/</a:t>
            </a:r>
            <a:r>
              <a:rPr lang="zh-CN" altLang="en-US" b="1" dirty="0"/>
              <a:t>唤醒</a:t>
            </a:r>
            <a:endParaRPr lang="en-CN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471AE2-1291-0347-A657-0D9A0B3D2FC0}"/>
              </a:ext>
            </a:extLst>
          </p:cNvPr>
          <p:cNvSpPr/>
          <p:nvPr/>
        </p:nvSpPr>
        <p:spPr>
          <a:xfrm>
            <a:off x="631206" y="3782934"/>
            <a:ext cx="5686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lock(&amp;finished_cnt_lock);</a:t>
            </a:r>
          </a:p>
          <a:p>
            <a:r>
              <a:rPr lang="en-CN">
                <a:latin typeface="Courier" pitchFamily="2" charset="0"/>
              </a:rPr>
              <a:t>while(finished_cnt == 0)</a:t>
            </a:r>
          </a:p>
          <a:p>
            <a:r>
              <a:rPr lang="en-CN">
                <a:latin typeface="Courier" pitchFamily="2" charset="0"/>
              </a:rPr>
              <a:t>  cond_wait(&amp;cond, &amp;finished_cnt_lock);</a:t>
            </a:r>
          </a:p>
          <a:p>
            <a:r>
              <a:rPr lang="en-CN">
                <a:latin typeface="Courier" pitchFamily="2" charset="0"/>
              </a:rPr>
              <a:t>/* collect result */</a:t>
            </a:r>
          </a:p>
          <a:p>
            <a:r>
              <a:rPr lang="en-CN">
                <a:solidFill>
                  <a:schemeClr val="accent1"/>
                </a:solidFill>
                <a:latin typeface="Courier" pitchFamily="2" charset="0"/>
              </a:rPr>
              <a:t>finished_cnt = 0;</a:t>
            </a:r>
          </a:p>
          <a:p>
            <a:r>
              <a:rPr lang="en-CN">
                <a:latin typeface="Courier" pitchFamily="2" charset="0"/>
              </a:rPr>
              <a:t>unlock(&amp;thread_cnt_lock);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6570DA-8E93-BF4C-BD63-53ACD7B1AC04}"/>
              </a:ext>
            </a:extLst>
          </p:cNvPr>
          <p:cNvSpPr/>
          <p:nvPr/>
        </p:nvSpPr>
        <p:spPr>
          <a:xfrm>
            <a:off x="5571977" y="4691915"/>
            <a:ext cx="2968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一次性拿走所有的finished的Mapper的结果</a:t>
            </a:r>
            <a:endParaRPr lang="en-CN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27882-AA46-434E-B5BE-97F147A75D4F}"/>
              </a:ext>
            </a:extLst>
          </p:cNvPr>
          <p:cNvSpPr/>
          <p:nvPr/>
        </p:nvSpPr>
        <p:spPr>
          <a:xfrm>
            <a:off x="138524" y="35189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Reducer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87774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-3</a:t>
            </a:r>
            <a:r>
              <a:rPr lang="zh-CN" altLang="en-US" dirty="0"/>
              <a:t>：</a:t>
            </a:r>
            <a:r>
              <a:rPr lang="en-US" altLang="zh-CN" dirty="0"/>
              <a:t>map-reduce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4528348" cy="1808121"/>
          </a:xfrm>
        </p:spPr>
        <p:txBody>
          <a:bodyPr>
            <a:noAutofit/>
          </a:bodyPr>
          <a:lstStyle/>
          <a:p>
            <a:r>
              <a:rPr lang="en-CN" sz="2000"/>
              <a:t>Word-count</a:t>
            </a:r>
            <a:r>
              <a:rPr lang="zh-CN" altLang="en-US" sz="2000" dirty="0"/>
              <a:t>：大文本拆分字数统计</a:t>
            </a:r>
            <a:endParaRPr lang="en-CN" sz="2000"/>
          </a:p>
          <a:p>
            <a:r>
              <a:rPr lang="en-CN" sz="2000"/>
              <a:t>Mapper</a:t>
            </a:r>
            <a:r>
              <a:rPr lang="zh-CN" altLang="en-US" sz="2000" dirty="0"/>
              <a:t>：统计一部分文本自述</a:t>
            </a:r>
            <a:endParaRPr lang="en-US" altLang="zh-CN" sz="2000" dirty="0"/>
          </a:p>
          <a:p>
            <a:r>
              <a:rPr lang="en-US" altLang="zh-CN" sz="2000" dirty="0"/>
              <a:t>Reducer</a:t>
            </a:r>
            <a:r>
              <a:rPr lang="zh-CN" altLang="en-US" sz="2000" dirty="0"/>
              <a:t>：</a:t>
            </a:r>
            <a:r>
              <a:rPr lang="zh-CN" altLang="en-CN" sz="2000" dirty="0"/>
              <a:t>一旦</a:t>
            </a:r>
            <a:r>
              <a:rPr lang="zh-CN" altLang="en-US" sz="2000" dirty="0"/>
              <a:t>其中</a:t>
            </a:r>
            <a:r>
              <a:rPr lang="zh-CN" altLang="en-US" sz="2000" u="sng" dirty="0"/>
              <a:t>任意数量</a:t>
            </a:r>
            <a:r>
              <a:rPr lang="zh-CN" altLang="en-US" sz="2000" dirty="0"/>
              <a:t>的</a:t>
            </a:r>
            <a:r>
              <a:rPr lang="en-US" altLang="zh-CN" sz="2000" dirty="0"/>
              <a:t>Mapper</a:t>
            </a:r>
            <a:r>
              <a:rPr lang="zh-CN" altLang="en-US" sz="2000" dirty="0"/>
              <a:t>结束，就累加其结果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Mapper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9" y="2915847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Reducer</a:t>
            </a:r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55D4F-1C97-F647-B6A4-A59E00E7E3F2}"/>
              </a:ext>
            </a:extLst>
          </p:cNvPr>
          <p:cNvSpPr txBox="1"/>
          <p:nvPr/>
        </p:nvSpPr>
        <p:spPr>
          <a:xfrm>
            <a:off x="5400092" y="224970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AEE02-F72F-614A-9CBB-7AB092DD1C11}"/>
              </a:ext>
            </a:extLst>
          </p:cNvPr>
          <p:cNvSpPr txBox="1"/>
          <p:nvPr/>
        </p:nvSpPr>
        <p:spPr>
          <a:xfrm>
            <a:off x="6606226" y="2249512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A14F3-2C45-F941-B38E-C2DC46CAAC2A}"/>
              </a:ext>
            </a:extLst>
          </p:cNvPr>
          <p:cNvSpPr txBox="1"/>
          <p:nvPr/>
        </p:nvSpPr>
        <p:spPr>
          <a:xfrm>
            <a:off x="7902370" y="2260121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Unfinished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DA8A1-8B1E-0240-B80B-28F8BAFB167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760132" y="2511315"/>
            <a:ext cx="1116124" cy="3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49D4DC-6570-8C43-BC62-58DBC553B75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052869" y="2511122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4311A-C04D-BF45-A87B-32EA5BD9DB74}"/>
              </a:ext>
            </a:extLst>
          </p:cNvPr>
          <p:cNvCxnSpPr>
            <a:cxnSpLocks/>
          </p:cNvCxnSpPr>
          <p:nvPr/>
        </p:nvCxnSpPr>
        <p:spPr>
          <a:xfrm flipH="1">
            <a:off x="7049462" y="3541877"/>
            <a:ext cx="3407" cy="34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0DA1C3-75D9-0F42-B58B-2AFA74EA9AA7}"/>
              </a:ext>
            </a:extLst>
          </p:cNvPr>
          <p:cNvSpPr txBox="1"/>
          <p:nvPr/>
        </p:nvSpPr>
        <p:spPr>
          <a:xfrm>
            <a:off x="6606226" y="3952796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Count: 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608EC6-1EB6-9D44-ABBD-D1EAE860A89B}"/>
              </a:ext>
            </a:extLst>
          </p:cNvPr>
          <p:cNvSpPr txBox="1"/>
          <p:nvPr/>
        </p:nvSpPr>
        <p:spPr>
          <a:xfrm>
            <a:off x="7769542" y="2726695"/>
            <a:ext cx="90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/>
              <a:t>等待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C3139-7B2D-9840-8A8E-044D084D1E31}"/>
              </a:ext>
            </a:extLst>
          </p:cNvPr>
          <p:cNvSpPr/>
          <p:nvPr/>
        </p:nvSpPr>
        <p:spPr>
          <a:xfrm>
            <a:off x="899591" y="3307245"/>
            <a:ext cx="4320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也符合场景</a:t>
            </a:r>
            <a:r>
              <a:rPr lang="en-US" altLang="zh-CN" b="1" dirty="0"/>
              <a:t>3:</a:t>
            </a:r>
            <a:r>
              <a:rPr lang="zh-CN" altLang="en-US" b="1" dirty="0"/>
              <a:t> </a:t>
            </a:r>
            <a:r>
              <a:rPr lang="en-US" b="1" dirty="0" err="1"/>
              <a:t>将Mapper的结果视为资源</a:t>
            </a:r>
            <a:endParaRPr lang="en-CN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0F3D07-C41F-184E-846A-414BDC0F68FF}"/>
              </a:ext>
            </a:extLst>
          </p:cNvPr>
          <p:cNvSpPr/>
          <p:nvPr/>
        </p:nvSpPr>
        <p:spPr>
          <a:xfrm>
            <a:off x="2665432" y="4083601"/>
            <a:ext cx="56869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while(finished_cnt </a:t>
            </a:r>
            <a:r>
              <a:rPr lang="en-US">
                <a:latin typeface="Courier" pitchFamily="2" charset="0"/>
              </a:rPr>
              <a:t>!</a:t>
            </a:r>
            <a:r>
              <a:rPr lang="en-CN">
                <a:latin typeface="Courier" pitchFamily="2" charset="0"/>
              </a:rPr>
              <a:t>= mapper_cnt) {</a:t>
            </a:r>
          </a:p>
          <a:p>
            <a:r>
              <a:rPr lang="en-CN">
                <a:latin typeface="Courier" pitchFamily="2" charset="0"/>
              </a:rPr>
              <a:t>  wait(&amp;finish_sem);</a:t>
            </a:r>
          </a:p>
          <a:p>
            <a:r>
              <a:rPr lang="en-CN">
                <a:latin typeface="Courier" pitchFamily="2" charset="0"/>
              </a:rPr>
              <a:t>  /* collect result */</a:t>
            </a:r>
          </a:p>
          <a:p>
            <a:r>
              <a:rPr lang="en-CN">
                <a:latin typeface="Courier" pitchFamily="2" charset="0"/>
              </a:rPr>
              <a:t>  finished_cnt ++;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C818-5DB8-AB4E-83CD-CF8BF7E483EF}"/>
              </a:ext>
            </a:extLst>
          </p:cNvPr>
          <p:cNvSpPr/>
          <p:nvPr/>
        </p:nvSpPr>
        <p:spPr>
          <a:xfrm>
            <a:off x="5677487" y="4731558"/>
            <a:ext cx="3885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思考</a:t>
            </a:r>
            <a:r>
              <a:rPr lang="zh-CN" altLang="en-US" b="1">
                <a:solidFill>
                  <a:schemeClr val="accent1"/>
                </a:solidFill>
              </a:rPr>
              <a:t>：有什么不同？</a:t>
            </a:r>
            <a:endParaRPr lang="en-CN" b="1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FCED7-A37B-2349-B08D-F2D0401BF2A3}"/>
              </a:ext>
            </a:extLst>
          </p:cNvPr>
          <p:cNvSpPr/>
          <p:nvPr/>
        </p:nvSpPr>
        <p:spPr>
          <a:xfrm>
            <a:off x="2717614" y="37333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Reducer</a:t>
            </a:r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47FC50-A46F-AE46-90A0-455DCE666EEC}"/>
              </a:ext>
            </a:extLst>
          </p:cNvPr>
          <p:cNvSpPr/>
          <p:nvPr/>
        </p:nvSpPr>
        <p:spPr>
          <a:xfrm>
            <a:off x="100285" y="365753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Mapper</a:t>
            </a:r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F3408-91BA-324B-8402-0265985541D6}"/>
              </a:ext>
            </a:extLst>
          </p:cNvPr>
          <p:cNvSpPr/>
          <p:nvPr/>
        </p:nvSpPr>
        <p:spPr>
          <a:xfrm>
            <a:off x="100285" y="4403716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signal(&amp;finish_sem);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71074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-4</a:t>
            </a:r>
            <a:r>
              <a:rPr lang="zh-CN" altLang="en-US" dirty="0"/>
              <a:t>：网页渲染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107425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网页</a:t>
            </a:r>
            <a:r>
              <a:rPr lang="zh-CN" altLang="en-CN" sz="2000" dirty="0"/>
              <a:t>等待</a:t>
            </a:r>
            <a:r>
              <a:rPr lang="zh-CN" altLang="en-US" sz="2000" dirty="0"/>
              <a:t>所有的请求均完成后</a:t>
            </a:r>
            <a:br>
              <a:rPr lang="en-US" altLang="zh-CN" sz="2000" dirty="0"/>
            </a:br>
            <a:r>
              <a:rPr lang="zh-CN" altLang="en-US" sz="2000" dirty="0"/>
              <a:t>再进行渲染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request_cb_2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request_cb_3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8" y="2915847"/>
            <a:ext cx="13647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渲染线程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589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8A8E5-57C9-5B49-BA64-BADBC77E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两种数据传递方法的对比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3953E-6FE7-EC4D-9240-834F3367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基于共享内存的优势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完全由用户态控制，定制能力更强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无需内核进行额外的内存拷贝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基于系统调用的优势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抽象更简单，用户态直接调用接口，使用更方便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安全性保证更强，发送者在消息被接收时通常无法修改消息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10395-DCFF-8C46-8CF1-7367751C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02ACF8-AD6D-C64F-99F5-E53185A1F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289EC4-D6FE-AA6A-6FA5-F74EE70EC1EE}"/>
              </a:ext>
            </a:extLst>
          </p:cNvPr>
          <p:cNvSpPr txBox="1"/>
          <p:nvPr/>
        </p:nvSpPr>
        <p:spPr>
          <a:xfrm>
            <a:off x="5508104" y="2672834"/>
            <a:ext cx="304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思考：如何避免</a:t>
            </a:r>
            <a:r>
              <a:rPr kumimoji="1" lang="en-US" altLang="zh-CN" dirty="0">
                <a:solidFill>
                  <a:srgbClr val="C00000"/>
                </a:solidFill>
              </a:rPr>
              <a:t>TOCTOU</a:t>
            </a:r>
            <a:r>
              <a:rPr kumimoji="1" lang="zh-CN" altLang="en-US" dirty="0">
                <a:solidFill>
                  <a:srgbClr val="C00000"/>
                </a:solidFill>
              </a:rPr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0B6895-94C1-DD11-7F55-9B33F1A1E810}"/>
              </a:ext>
            </a:extLst>
          </p:cNvPr>
          <p:cNvSpPr txBox="1"/>
          <p:nvPr/>
        </p:nvSpPr>
        <p:spPr>
          <a:xfrm>
            <a:off x="5508104" y="3106661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思考：如何避免内存拷贝？</a:t>
            </a:r>
          </a:p>
        </p:txBody>
      </p:sp>
    </p:spTree>
    <p:extLst>
      <p:ext uri="{BB962C8B-B14F-4D97-AF65-F5344CB8AC3E}">
        <p14:creationId xmlns:p14="http://schemas.microsoft.com/office/powerpoint/2010/main" val="16761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-4</a:t>
            </a:r>
            <a:r>
              <a:rPr lang="zh-CN" altLang="en-US" dirty="0"/>
              <a:t>：网页渲染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107425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网页</a:t>
            </a:r>
            <a:r>
              <a:rPr lang="zh-CN" altLang="en-CN" sz="2000" dirty="0"/>
              <a:t>等待</a:t>
            </a:r>
            <a:r>
              <a:rPr lang="zh-CN" altLang="en-US" sz="2000" dirty="0"/>
              <a:t>所有的请求均完成后</a:t>
            </a:r>
            <a:br>
              <a:rPr lang="en-US" altLang="zh-CN" sz="2000" dirty="0"/>
            </a:br>
            <a:r>
              <a:rPr lang="zh-CN" altLang="en-US" sz="2000" dirty="0"/>
              <a:t>再进行渲染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request_cb_2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request_cb_3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512808" y="2915847"/>
            <a:ext cx="13647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渲染线程</a:t>
            </a:r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4C3139-7B2D-9840-8A8E-044D084D1E31}"/>
              </a:ext>
            </a:extLst>
          </p:cNvPr>
          <p:cNvSpPr/>
          <p:nvPr/>
        </p:nvSpPr>
        <p:spPr>
          <a:xfrm>
            <a:off x="778861" y="2484946"/>
            <a:ext cx="3885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场景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US" b="1" dirty="0" err="1"/>
              <a:t>等待</a:t>
            </a:r>
            <a:r>
              <a:rPr lang="en-US" altLang="zh-CN" b="1" dirty="0"/>
              <a:t>/</a:t>
            </a:r>
            <a:r>
              <a:rPr lang="zh-CN" altLang="en-US" b="1" dirty="0"/>
              <a:t>唤醒</a:t>
            </a:r>
            <a:endParaRPr lang="en-CN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1DFEF-C103-AF42-9E33-3E83F95624F9}"/>
              </a:ext>
            </a:extLst>
          </p:cNvPr>
          <p:cNvSpPr/>
          <p:nvPr/>
        </p:nvSpPr>
        <p:spPr>
          <a:xfrm>
            <a:off x="164664" y="3593661"/>
            <a:ext cx="404469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r>
              <a:rPr lang="en-CN">
                <a:latin typeface="Courier" pitchFamily="2" charset="0"/>
              </a:rPr>
              <a:t>finished_cnt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++</a:t>
            </a:r>
            <a:r>
              <a:rPr lang="zh-CN" altLang="en-US">
                <a:latin typeface="Courier" pitchFamily="2" charset="0"/>
              </a:rPr>
              <a:t>；</a:t>
            </a:r>
            <a:endParaRPr lang="en-US" altLang="zh-CN">
              <a:latin typeface="Courier" pitchFamily="2" charset="0"/>
            </a:endParaRPr>
          </a:p>
          <a:p>
            <a:r>
              <a:rPr lang="en-US" altLang="zh-CN">
                <a:latin typeface="Courier" pitchFamily="2" charset="0"/>
              </a:rPr>
              <a:t>if (</a:t>
            </a:r>
            <a:r>
              <a:rPr lang="en-CN" altLang="zh-CN">
                <a:latin typeface="Courier" pitchFamily="2" charset="0"/>
              </a:rPr>
              <a:t>finished_cnt == req_cnt)</a:t>
            </a:r>
          </a:p>
          <a:p>
            <a:r>
              <a:rPr lang="en-CN">
                <a:latin typeface="Courier" pitchFamily="2" charset="0"/>
              </a:rPr>
              <a:t>  cond_signal(&amp;gcond);</a:t>
            </a:r>
          </a:p>
          <a:p>
            <a:r>
              <a:rPr lang="en-CN">
                <a:latin typeface="Courier" pitchFamily="2" charset="0"/>
              </a:rPr>
              <a:t>unlock(&amp;glock);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9F801-432A-FA4E-A533-0EB0728790D5}"/>
              </a:ext>
            </a:extLst>
          </p:cNvPr>
          <p:cNvSpPr/>
          <p:nvPr/>
        </p:nvSpPr>
        <p:spPr>
          <a:xfrm>
            <a:off x="164664" y="3086299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Request_cb</a:t>
            </a:r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2F698D-4F91-C543-A61B-E95765311F36}"/>
              </a:ext>
            </a:extLst>
          </p:cNvPr>
          <p:cNvSpPr/>
          <p:nvPr/>
        </p:nvSpPr>
        <p:spPr>
          <a:xfrm>
            <a:off x="4431550" y="30860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渲染线程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3B4C4-87AF-1944-B601-038E105B82C8}"/>
              </a:ext>
            </a:extLst>
          </p:cNvPr>
          <p:cNvSpPr/>
          <p:nvPr/>
        </p:nvSpPr>
        <p:spPr>
          <a:xfrm>
            <a:off x="4521064" y="3805781"/>
            <a:ext cx="44582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r>
              <a:rPr lang="en-CN">
                <a:latin typeface="Courier" pitchFamily="2" charset="0"/>
              </a:rPr>
              <a:t>while (finished_cnt != req_cnt)</a:t>
            </a:r>
          </a:p>
          <a:p>
            <a:r>
              <a:rPr lang="en-CN">
                <a:latin typeface="Courier" pitchFamily="2" charset="0"/>
              </a:rPr>
              <a:t>  cond_wait(&amp;gcond, &amp;glock);</a:t>
            </a:r>
          </a:p>
          <a:p>
            <a:r>
              <a:rPr lang="en-CN">
                <a:latin typeface="Courier" pitchFamily="2" charset="0"/>
              </a:rPr>
              <a:t>unlock(&amp;glock);</a:t>
            </a:r>
          </a:p>
        </p:txBody>
      </p:sp>
    </p:spTree>
    <p:extLst>
      <p:ext uri="{BB962C8B-B14F-4D97-AF65-F5344CB8AC3E}">
        <p14:creationId xmlns:p14="http://schemas.microsoft.com/office/powerpoint/2010/main" val="67017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-5</a:t>
            </a:r>
            <a:r>
              <a:rPr lang="zh-CN" altLang="en-US" dirty="0"/>
              <a:t>：线程池并发控制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2098452"/>
          </a:xfrm>
        </p:spPr>
        <p:txBody>
          <a:bodyPr>
            <a:noAutofit/>
          </a:bodyPr>
          <a:lstStyle/>
          <a:p>
            <a:r>
              <a:rPr lang="zh-CN" altLang="en-CN" sz="2000" dirty="0"/>
              <a:t>控制</a:t>
            </a:r>
            <a:r>
              <a:rPr lang="zh-CN" altLang="en-US" sz="2000" dirty="0"/>
              <a:t>同一时刻可以执行的线程数量</a:t>
            </a:r>
            <a:endParaRPr lang="en-US" altLang="zh-CN" sz="2000" dirty="0"/>
          </a:p>
          <a:p>
            <a:r>
              <a:rPr lang="zh-CN" altLang="en-US" sz="2000" dirty="0"/>
              <a:t>原因：有的线程阻塞时可以允许新的线程</a:t>
            </a:r>
            <a:r>
              <a:rPr lang="zh-CN" altLang="en-CN" sz="2000" dirty="0"/>
              <a:t>替上</a:t>
            </a:r>
            <a:endParaRPr lang="en-US" altLang="zh-CN" sz="2000" dirty="0"/>
          </a:p>
          <a:p>
            <a:r>
              <a:rPr lang="zh-CN" altLang="en-US" sz="2000" dirty="0"/>
              <a:t>例子：允许同时三个线程执行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worker_2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worker_3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373904" y="2353444"/>
            <a:ext cx="1364743" cy="576064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worker_4</a:t>
            </a:r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FBB55-ACFD-9147-A906-356728EB585E}"/>
              </a:ext>
            </a:extLst>
          </p:cNvPr>
          <p:cNvSpPr/>
          <p:nvPr/>
        </p:nvSpPr>
        <p:spPr>
          <a:xfrm>
            <a:off x="8004560" y="24420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阻塞</a:t>
            </a:r>
          </a:p>
        </p:txBody>
      </p:sp>
    </p:spTree>
    <p:extLst>
      <p:ext uri="{BB962C8B-B14F-4D97-AF65-F5344CB8AC3E}">
        <p14:creationId xmlns:p14="http://schemas.microsoft.com/office/powerpoint/2010/main" val="31072026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-5</a:t>
            </a:r>
            <a:r>
              <a:rPr lang="zh-CN" altLang="en-US" dirty="0"/>
              <a:t>：线程池并发控制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220072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2098452"/>
          </a:xfrm>
        </p:spPr>
        <p:txBody>
          <a:bodyPr>
            <a:noAutofit/>
          </a:bodyPr>
          <a:lstStyle/>
          <a:p>
            <a:r>
              <a:rPr lang="zh-CN" altLang="en-CN" sz="2000"/>
              <a:t>控制</a:t>
            </a:r>
            <a:r>
              <a:rPr lang="zh-CN" altLang="en-US" sz="2000"/>
              <a:t>同一时刻可以执行的线程数量</a:t>
            </a:r>
            <a:endParaRPr lang="en-US" altLang="zh-CN" sz="2000"/>
          </a:p>
          <a:p>
            <a:r>
              <a:rPr lang="zh-CN" altLang="en-US" sz="2000"/>
              <a:t>原因：有的线程阻塞时可以允许新的线程</a:t>
            </a:r>
            <a:r>
              <a:rPr lang="zh-CN" altLang="en-CN" sz="2000"/>
              <a:t>替上</a:t>
            </a:r>
            <a:endParaRPr lang="en-US" altLang="zh-CN" sz="2000"/>
          </a:p>
          <a:p>
            <a:r>
              <a:rPr lang="zh-CN" altLang="en-US" sz="2000"/>
              <a:t>例子：允许同时三个线程执行</a:t>
            </a:r>
            <a:endParaRPr lang="en-US" altLang="zh-CN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6516216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worker_2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ED587-464B-AE4D-9DF5-AD3AB74C1761}"/>
              </a:ext>
            </a:extLst>
          </p:cNvPr>
          <p:cNvSpPr/>
          <p:nvPr/>
        </p:nvSpPr>
        <p:spPr>
          <a:xfrm>
            <a:off x="7812360" y="15584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worker_3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252B72-D5FC-9E45-AAB7-020D8F4996D9}"/>
              </a:ext>
            </a:extLst>
          </p:cNvPr>
          <p:cNvSpPr/>
          <p:nvPr/>
        </p:nvSpPr>
        <p:spPr>
          <a:xfrm>
            <a:off x="663012" y="3314684"/>
            <a:ext cx="5735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场景3</a:t>
            </a:r>
            <a:r>
              <a:rPr lang="en-US" altLang="zh-CN" b="1" dirty="0"/>
              <a:t>:</a:t>
            </a:r>
            <a:r>
              <a:rPr lang="zh-CN" altLang="en-US" b="1" dirty="0"/>
              <a:t> 视</a:t>
            </a:r>
            <a:r>
              <a:rPr lang="zh-CN" altLang="en-US" b="1" u="sng" dirty="0"/>
              <a:t>剩余可并行执行线程数量</a:t>
            </a:r>
            <a:r>
              <a:rPr lang="zh-CN" altLang="en-US" b="1" dirty="0"/>
              <a:t>为有限资源</a:t>
            </a:r>
            <a:endParaRPr lang="en-CN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B6AEF7-7698-A643-A366-97FBD4FF7688}"/>
              </a:ext>
            </a:extLst>
          </p:cNvPr>
          <p:cNvSpPr/>
          <p:nvPr/>
        </p:nvSpPr>
        <p:spPr>
          <a:xfrm>
            <a:off x="1204581" y="3828444"/>
            <a:ext cx="37809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thread_routine () {</a:t>
            </a:r>
          </a:p>
          <a:p>
            <a:r>
              <a:rPr lang="en-CN">
                <a:latin typeface="Courier" pitchFamily="2" charset="0"/>
              </a:rPr>
              <a:t>  wait(&amp;thread_cnt_sem);</a:t>
            </a:r>
          </a:p>
          <a:p>
            <a:r>
              <a:rPr lang="en-CN">
                <a:latin typeface="Courier" pitchFamily="2" charset="0"/>
              </a:rPr>
              <a:t>  /* doing something */</a:t>
            </a:r>
          </a:p>
          <a:p>
            <a:r>
              <a:rPr lang="en-CN">
                <a:latin typeface="Courier" pitchFamily="2" charset="0"/>
              </a:rPr>
              <a:t>  signal(&amp;thread_cnt_sem);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B40AEDC1-130A-3647-A123-16575FAF2BE8}"/>
              </a:ext>
            </a:extLst>
          </p:cNvPr>
          <p:cNvSpPr/>
          <p:nvPr/>
        </p:nvSpPr>
        <p:spPr>
          <a:xfrm>
            <a:off x="6373904" y="2353444"/>
            <a:ext cx="1364743" cy="576064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worker_4</a:t>
            </a:r>
            <a:endParaRPr lang="en-CN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891DE8EA-A0A4-7940-8600-CB90CF043D09}"/>
              </a:ext>
            </a:extLst>
          </p:cNvPr>
          <p:cNvSpPr/>
          <p:nvPr/>
        </p:nvSpPr>
        <p:spPr>
          <a:xfrm>
            <a:off x="8004560" y="24420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阻塞</a:t>
            </a:r>
          </a:p>
        </p:txBody>
      </p:sp>
    </p:spTree>
    <p:extLst>
      <p:ext uri="{BB962C8B-B14F-4D97-AF65-F5344CB8AC3E}">
        <p14:creationId xmlns:p14="http://schemas.microsoft.com/office/powerpoint/2010/main" val="1873879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-6</a:t>
            </a:r>
            <a:r>
              <a:rPr lang="zh-CN" altLang="en-US" dirty="0"/>
              <a:t>：网页服务器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858894" y="16887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166962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处理响应客户端获取静态网页需求</a:t>
            </a:r>
            <a:endParaRPr lang="en-US" altLang="zh-CN" sz="2000" dirty="0"/>
          </a:p>
          <a:p>
            <a:r>
              <a:rPr lang="zh-CN" altLang="en-US" sz="2000" dirty="0"/>
              <a:t>处理后端更新静态网页需求</a:t>
            </a:r>
            <a:endParaRPr lang="en-US" altLang="zh-CN" sz="2000" dirty="0"/>
          </a:p>
          <a:p>
            <a:r>
              <a:rPr lang="zh-CN" altLang="en-US" sz="2000" dirty="0"/>
              <a:t>不允许读取更新到一半的页面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7155038" y="16887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Client_2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373904" y="2855890"/>
            <a:ext cx="1364743" cy="576064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1BEEB-DAF8-564B-B8C3-71FE83A75405}"/>
              </a:ext>
            </a:extLst>
          </p:cNvPr>
          <p:cNvSpPr/>
          <p:nvPr/>
        </p:nvSpPr>
        <p:spPr>
          <a:xfrm>
            <a:off x="6544694" y="4076426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后端</a:t>
            </a:r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C9958-0E65-5E4E-813B-95F38A935018}"/>
              </a:ext>
            </a:extLst>
          </p:cNvPr>
          <p:cNvCxnSpPr>
            <a:stCxn id="3" idx="2"/>
          </p:cNvCxnSpPr>
          <p:nvPr/>
        </p:nvCxnSpPr>
        <p:spPr>
          <a:xfrm>
            <a:off x="6398954" y="2264852"/>
            <a:ext cx="540060" cy="47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1A68D-6237-754C-A1FD-534FC39BCAE9}"/>
              </a:ext>
            </a:extLst>
          </p:cNvPr>
          <p:cNvCxnSpPr>
            <a:cxnSpLocks/>
          </p:cNvCxnSpPr>
          <p:nvPr/>
        </p:nvCxnSpPr>
        <p:spPr>
          <a:xfrm flipH="1">
            <a:off x="7155038" y="2305973"/>
            <a:ext cx="583609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1697C4-D0E9-FC44-B672-A1504928F6EA}"/>
              </a:ext>
            </a:extLst>
          </p:cNvPr>
          <p:cNvCxnSpPr>
            <a:cxnSpLocks/>
          </p:cNvCxnSpPr>
          <p:nvPr/>
        </p:nvCxnSpPr>
        <p:spPr>
          <a:xfrm flipV="1">
            <a:off x="7056275" y="3535515"/>
            <a:ext cx="0" cy="43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6D3F5-A5D0-5E40-8EAC-5EAFF9789F3B}"/>
              </a:ext>
            </a:extLst>
          </p:cNvPr>
          <p:cNvSpPr/>
          <p:nvPr/>
        </p:nvSpPr>
        <p:spPr>
          <a:xfrm>
            <a:off x="7530898" y="24325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获取网页</a:t>
            </a:r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A9329-C706-3D48-8C37-1F036A7ACB3E}"/>
              </a:ext>
            </a:extLst>
          </p:cNvPr>
          <p:cNvSpPr/>
          <p:nvPr/>
        </p:nvSpPr>
        <p:spPr>
          <a:xfrm>
            <a:off x="7530898" y="35558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更新网页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59996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同步案例</a:t>
            </a:r>
            <a:r>
              <a:rPr lang="en-US" altLang="zh-CN" dirty="0"/>
              <a:t>-6</a:t>
            </a:r>
            <a:r>
              <a:rPr lang="zh-CN" altLang="en-US" dirty="0"/>
              <a:t>：网页服务器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3F8D0-DA82-5A4E-BBEE-B589E5306854}"/>
              </a:ext>
            </a:extLst>
          </p:cNvPr>
          <p:cNvSpPr/>
          <p:nvPr/>
        </p:nvSpPr>
        <p:spPr>
          <a:xfrm>
            <a:off x="5858894" y="16887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Client_1</a:t>
            </a:r>
            <a:endParaRPr lang="en-C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30385D-E6EF-C54D-88A8-395C6059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2"/>
            <a:ext cx="4528348" cy="166962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处理响应客户端获取静态网页需求</a:t>
            </a:r>
            <a:endParaRPr lang="en-US" altLang="zh-CN" sz="2000" dirty="0"/>
          </a:p>
          <a:p>
            <a:r>
              <a:rPr lang="zh-CN" altLang="en-US" sz="2000" dirty="0"/>
              <a:t>处理后端更新静态网页需求</a:t>
            </a:r>
            <a:endParaRPr lang="en-US" altLang="zh-CN" sz="2000" dirty="0"/>
          </a:p>
          <a:p>
            <a:r>
              <a:rPr lang="zh-CN" altLang="en-US" sz="2000" dirty="0"/>
              <a:t>不允许读取更新到一半的页面</a:t>
            </a:r>
            <a:endParaRPr lang="en-US" altLang="zh-C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DC9C1-8F26-CE40-8B10-4ED8F62A1F0A}"/>
              </a:ext>
            </a:extLst>
          </p:cNvPr>
          <p:cNvSpPr/>
          <p:nvPr/>
        </p:nvSpPr>
        <p:spPr>
          <a:xfrm>
            <a:off x="7155038" y="1688788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Client_2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051AB-452F-3041-B2AB-5503C7C26DC0}"/>
              </a:ext>
            </a:extLst>
          </p:cNvPr>
          <p:cNvSpPr/>
          <p:nvPr/>
        </p:nvSpPr>
        <p:spPr>
          <a:xfrm>
            <a:off x="6373904" y="2855890"/>
            <a:ext cx="1364743" cy="576064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252B72-D5FC-9E45-AAB7-020D8F4996D9}"/>
              </a:ext>
            </a:extLst>
          </p:cNvPr>
          <p:cNvSpPr/>
          <p:nvPr/>
        </p:nvSpPr>
        <p:spPr>
          <a:xfrm>
            <a:off x="457201" y="3062622"/>
            <a:ext cx="429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衍生场景</a:t>
            </a:r>
            <a:r>
              <a:rPr lang="en-US" altLang="zh-CN" b="1" dirty="0"/>
              <a:t>1:</a:t>
            </a:r>
            <a:r>
              <a:rPr lang="zh-CN" altLang="en-US" b="1" dirty="0"/>
              <a:t> 读写场景，可以使用读写锁</a:t>
            </a:r>
            <a:endParaRPr lang="en-CN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1BEEB-DAF8-564B-B8C3-71FE83A75405}"/>
              </a:ext>
            </a:extLst>
          </p:cNvPr>
          <p:cNvSpPr/>
          <p:nvPr/>
        </p:nvSpPr>
        <p:spPr>
          <a:xfrm>
            <a:off x="6544694" y="4076426"/>
            <a:ext cx="108012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后端</a:t>
            </a:r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C9958-0E65-5E4E-813B-95F38A935018}"/>
              </a:ext>
            </a:extLst>
          </p:cNvPr>
          <p:cNvCxnSpPr>
            <a:stCxn id="3" idx="2"/>
          </p:cNvCxnSpPr>
          <p:nvPr/>
        </p:nvCxnSpPr>
        <p:spPr>
          <a:xfrm>
            <a:off x="6398954" y="2264852"/>
            <a:ext cx="540060" cy="47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1A68D-6237-754C-A1FD-534FC39BCAE9}"/>
              </a:ext>
            </a:extLst>
          </p:cNvPr>
          <p:cNvCxnSpPr>
            <a:cxnSpLocks/>
          </p:cNvCxnSpPr>
          <p:nvPr/>
        </p:nvCxnSpPr>
        <p:spPr>
          <a:xfrm flipH="1">
            <a:off x="7155038" y="2305973"/>
            <a:ext cx="583609" cy="43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1697C4-D0E9-FC44-B672-A1504928F6EA}"/>
              </a:ext>
            </a:extLst>
          </p:cNvPr>
          <p:cNvCxnSpPr>
            <a:cxnSpLocks/>
          </p:cNvCxnSpPr>
          <p:nvPr/>
        </p:nvCxnSpPr>
        <p:spPr>
          <a:xfrm flipV="1">
            <a:off x="7056275" y="3535515"/>
            <a:ext cx="0" cy="43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46D3F5-A5D0-5E40-8EAC-5EAFF9789F3B}"/>
              </a:ext>
            </a:extLst>
          </p:cNvPr>
          <p:cNvSpPr/>
          <p:nvPr/>
        </p:nvSpPr>
        <p:spPr>
          <a:xfrm>
            <a:off x="7530898" y="24325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获取网页</a:t>
            </a:r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A9329-C706-3D48-8C37-1F036A7ACB3E}"/>
              </a:ext>
            </a:extLst>
          </p:cNvPr>
          <p:cNvSpPr/>
          <p:nvPr/>
        </p:nvSpPr>
        <p:spPr>
          <a:xfrm>
            <a:off x="7530898" y="35558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更新网页</a:t>
            </a:r>
            <a:endParaRPr lang="en-CN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DDCCB86-D835-7E4A-BF46-2D5E6642FE01}"/>
              </a:ext>
            </a:extLst>
          </p:cNvPr>
          <p:cNvSpPr txBox="1">
            <a:spLocks/>
          </p:cNvSpPr>
          <p:nvPr/>
        </p:nvSpPr>
        <p:spPr>
          <a:xfrm>
            <a:off x="1043608" y="3740491"/>
            <a:ext cx="2880316" cy="1061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altLang="zh-CN" sz="2000"/>
              <a:t>client</a:t>
            </a:r>
            <a:r>
              <a:rPr lang="zh-CN" altLang="en-CN" sz="2000"/>
              <a:t>用</a:t>
            </a:r>
            <a:r>
              <a:rPr lang="zh-CN" altLang="en-US" sz="2000"/>
              <a:t>读锁</a:t>
            </a:r>
            <a:endParaRPr lang="en-US" altLang="zh-CN" sz="2000"/>
          </a:p>
          <a:p>
            <a:r>
              <a:rPr lang="zh-CN" altLang="en-US" sz="2000"/>
              <a:t>后端用写锁</a:t>
            </a: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1562784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同步原语选择的参考原则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481BC-8F56-6240-87CA-DBC00D757235}"/>
              </a:ext>
            </a:extLst>
          </p:cNvPr>
          <p:cNvSpPr txBox="1"/>
          <p:nvPr/>
        </p:nvSpPr>
        <p:spPr>
          <a:xfrm>
            <a:off x="3059832" y="120131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存在</a:t>
            </a:r>
            <a:r>
              <a:rPr lang="en-CN"/>
              <a:t>多线程同步需求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09C04-9230-4547-8CDE-FB22776BDA9F}"/>
              </a:ext>
            </a:extLst>
          </p:cNvPr>
          <p:cNvSpPr txBox="1"/>
          <p:nvPr/>
        </p:nvSpPr>
        <p:spPr>
          <a:xfrm>
            <a:off x="2699792" y="18159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保护数据</a:t>
            </a:r>
            <a:r>
              <a:rPr lang="zh-CN" altLang="en-US"/>
              <a:t> </a:t>
            </a:r>
            <a:r>
              <a:rPr lang="en-US" altLang="zh-CN"/>
              <a:t>or </a:t>
            </a:r>
            <a:r>
              <a:rPr lang="zh-CN" altLang="en-US"/>
              <a:t>协调线程执行顺序？</a:t>
            </a:r>
            <a:endParaRPr lang="en-C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36812-A439-6247-87C8-1111087A771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463988" y="1570648"/>
            <a:ext cx="0" cy="24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556B82-E4CE-0B44-B1AB-7FB063F8C8F6}"/>
              </a:ext>
            </a:extLst>
          </p:cNvPr>
          <p:cNvCxnSpPr>
            <a:cxnSpLocks/>
          </p:cNvCxnSpPr>
          <p:nvPr/>
        </p:nvCxnSpPr>
        <p:spPr>
          <a:xfrm flipH="1">
            <a:off x="2625825" y="2315928"/>
            <a:ext cx="1766155" cy="1014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68CA03-D6B9-5946-8D4D-413C2FF4D742}"/>
              </a:ext>
            </a:extLst>
          </p:cNvPr>
          <p:cNvSpPr txBox="1"/>
          <p:nvPr/>
        </p:nvSpPr>
        <p:spPr>
          <a:xfrm>
            <a:off x="2240425" y="2540149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保护数据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D79B85-68D1-B140-A424-366E0B11F3DB}"/>
              </a:ext>
            </a:extLst>
          </p:cNvPr>
          <p:cNvSpPr txBox="1"/>
          <p:nvPr/>
        </p:nvSpPr>
        <p:spPr>
          <a:xfrm>
            <a:off x="1403648" y="3471709"/>
            <a:ext cx="21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是否存在读多写少</a:t>
            </a:r>
            <a:r>
              <a:rPr lang="zh-CN" altLang="en-US" dirty="0"/>
              <a:t>？</a:t>
            </a:r>
            <a:endParaRPr lang="en-C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C88EBF-64E7-C145-BCC3-ED97CC4DED2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1619672" y="4049925"/>
            <a:ext cx="830051" cy="59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8CA7A2-E401-554D-83A7-D4754EA7642B}"/>
              </a:ext>
            </a:extLst>
          </p:cNvPr>
          <p:cNvSpPr txBox="1"/>
          <p:nvPr/>
        </p:nvSpPr>
        <p:spPr>
          <a:xfrm>
            <a:off x="1189583" y="403553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是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F2BE2-F52F-4D4D-8FCE-5A3E67FC7D17}"/>
              </a:ext>
            </a:extLst>
          </p:cNvPr>
          <p:cNvSpPr txBox="1"/>
          <p:nvPr/>
        </p:nvSpPr>
        <p:spPr>
          <a:xfrm>
            <a:off x="989602" y="464134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>
                <a:solidFill>
                  <a:schemeClr val="accent1"/>
                </a:solidFill>
              </a:rPr>
              <a:t>读写锁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3E685-8321-3546-9506-6EB4C95B558F}"/>
              </a:ext>
            </a:extLst>
          </p:cNvPr>
          <p:cNvCxnSpPr>
            <a:cxnSpLocks/>
          </p:cNvCxnSpPr>
          <p:nvPr/>
        </p:nvCxnSpPr>
        <p:spPr>
          <a:xfrm>
            <a:off x="2449723" y="4040635"/>
            <a:ext cx="610109" cy="47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5C7D5D-14A4-F549-97C4-8AA9681F7100}"/>
              </a:ext>
            </a:extLst>
          </p:cNvPr>
          <p:cNvSpPr txBox="1"/>
          <p:nvPr/>
        </p:nvSpPr>
        <p:spPr>
          <a:xfrm>
            <a:off x="2809763" y="3967756"/>
            <a:ext cx="14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否</a:t>
            </a:r>
            <a:r>
              <a:rPr lang="zh-CN" altLang="en-US" sz="1600" dirty="0"/>
              <a:t>，</a:t>
            </a:r>
            <a:r>
              <a:rPr lang="en-CN" sz="1600"/>
              <a:t>或不存在读写场景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304E9E-74C2-1C4F-924E-7644E179B410}"/>
              </a:ext>
            </a:extLst>
          </p:cNvPr>
          <p:cNvSpPr txBox="1"/>
          <p:nvPr/>
        </p:nvSpPr>
        <p:spPr>
          <a:xfrm>
            <a:off x="2612401" y="4662004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>
                <a:solidFill>
                  <a:schemeClr val="accent1"/>
                </a:solidFill>
              </a:rPr>
              <a:t>互斥锁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162330-2E79-0F42-9EB3-C360B7076C79}"/>
              </a:ext>
            </a:extLst>
          </p:cNvPr>
          <p:cNvCxnSpPr>
            <a:cxnSpLocks/>
          </p:cNvCxnSpPr>
          <p:nvPr/>
        </p:nvCxnSpPr>
        <p:spPr>
          <a:xfrm>
            <a:off x="4391979" y="2315928"/>
            <a:ext cx="1430463" cy="900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EF7B9-18BC-AE41-9D6E-1C3BE4ABC451}"/>
              </a:ext>
            </a:extLst>
          </p:cNvPr>
          <p:cNvSpPr/>
          <p:nvPr/>
        </p:nvSpPr>
        <p:spPr>
          <a:xfrm>
            <a:off x="5177875" y="249169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协调线程执行顺序</a:t>
            </a:r>
            <a:endParaRPr lang="en-C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6F2FC4-5375-2D40-91F5-8534FC529EA8}"/>
              </a:ext>
            </a:extLst>
          </p:cNvPr>
          <p:cNvSpPr txBox="1"/>
          <p:nvPr/>
        </p:nvSpPr>
        <p:spPr>
          <a:xfrm>
            <a:off x="4788024" y="3470319"/>
            <a:ext cx="261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是否管理有限数量资源？</a:t>
            </a:r>
            <a:endParaRPr lang="en-C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FCA62C-F91A-2749-978E-B7E805D51B82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5257141" y="4029400"/>
            <a:ext cx="830051" cy="59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90E9D5-9310-6C41-BCE0-C6BCF52BD886}"/>
              </a:ext>
            </a:extLst>
          </p:cNvPr>
          <p:cNvSpPr txBox="1"/>
          <p:nvPr/>
        </p:nvSpPr>
        <p:spPr>
          <a:xfrm>
            <a:off x="4827052" y="401501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是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BBB21E-5CFF-A547-A22F-84C342B60CF8}"/>
              </a:ext>
            </a:extLst>
          </p:cNvPr>
          <p:cNvSpPr txBox="1"/>
          <p:nvPr/>
        </p:nvSpPr>
        <p:spPr>
          <a:xfrm>
            <a:off x="4627071" y="4620817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>
                <a:solidFill>
                  <a:schemeClr val="accent1"/>
                </a:solidFill>
              </a:rPr>
              <a:t>信号量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61F5D4-FFA8-884E-A02F-6274FDF36A0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087192" y="4020110"/>
            <a:ext cx="792748" cy="62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4927A39-B362-A14B-83A9-6BC719BAC893}"/>
              </a:ext>
            </a:extLst>
          </p:cNvPr>
          <p:cNvSpPr txBox="1"/>
          <p:nvPr/>
        </p:nvSpPr>
        <p:spPr>
          <a:xfrm>
            <a:off x="6483364" y="3966740"/>
            <a:ext cx="14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600"/>
              <a:t>否</a:t>
            </a:r>
            <a:r>
              <a:rPr lang="zh-CN" altLang="en-US" sz="1600"/>
              <a:t>，更加复杂的逻辑</a:t>
            </a:r>
            <a:endParaRPr lang="en-CN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97037F-D44D-B045-BF5D-6F7217CD37F1}"/>
              </a:ext>
            </a:extLst>
          </p:cNvPr>
          <p:cNvSpPr txBox="1"/>
          <p:nvPr/>
        </p:nvSpPr>
        <p:spPr>
          <a:xfrm>
            <a:off x="6249870" y="4641479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b="1">
                <a:solidFill>
                  <a:schemeClr val="accent1"/>
                </a:solidFill>
              </a:rPr>
              <a:t>条件变量</a:t>
            </a:r>
          </a:p>
        </p:txBody>
      </p:sp>
    </p:spTree>
    <p:extLst>
      <p:ext uri="{BB962C8B-B14F-4D97-AF65-F5344CB8AC3E}">
        <p14:creationId xmlns:p14="http://schemas.microsoft.com/office/powerpoint/2010/main" val="40743052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988A-F84A-6B44-AADF-D420DAA1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同步</a:t>
            </a:r>
            <a:r>
              <a:rPr lang="zh-CN" altLang="en-US" dirty="0"/>
              <a:t>带来的问题：死锁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85DA9-71A6-EF41-9ED7-4CA1D8B23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BAD7F-005F-2147-A9BC-4907C12A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/>
          </a:p>
        </p:txBody>
      </p:sp>
      <p:pic>
        <p:nvPicPr>
          <p:cNvPr id="5" name="图片 4" descr="deadlock.jpg">
            <a:extLst>
              <a:ext uri="{FF2B5EF4-FFF2-40B4-BE49-F238E27FC236}">
                <a16:creationId xmlns:a16="http://schemas.microsoft.com/office/drawing/2014/main" id="{6FCC2A20-AA5F-AD4E-8259-D48159F4D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16594"/>
          <a:stretch/>
        </p:blipFill>
        <p:spPr>
          <a:xfrm>
            <a:off x="827584" y="592090"/>
            <a:ext cx="7237382" cy="29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883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</a:t>
            </a:r>
            <a:endParaRPr lang="en-CN"/>
          </a:p>
        </p:txBody>
      </p:sp>
      <p:pic>
        <p:nvPicPr>
          <p:cNvPr id="5" name="Picture 4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7381DA60-6C45-C543-AF4D-0B01D2966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93404"/>
            <a:ext cx="1369030" cy="643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6F74E-67BA-0F47-A582-8BE509BD14DA}"/>
              </a:ext>
            </a:extLst>
          </p:cNvPr>
          <p:cNvCxnSpPr>
            <a:cxnSpLocks/>
          </p:cNvCxnSpPr>
          <p:nvPr/>
        </p:nvCxnSpPr>
        <p:spPr>
          <a:xfrm>
            <a:off x="539552" y="1993404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225A7C-4A65-174C-B2F3-A4DD1E039852}"/>
              </a:ext>
            </a:extLst>
          </p:cNvPr>
          <p:cNvCxnSpPr>
            <a:cxnSpLocks/>
          </p:cNvCxnSpPr>
          <p:nvPr/>
        </p:nvCxnSpPr>
        <p:spPr>
          <a:xfrm>
            <a:off x="1475656" y="119692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17B9E2-3A7B-4843-B415-CE99D0AD91C7}"/>
              </a:ext>
            </a:extLst>
          </p:cNvPr>
          <p:cNvCxnSpPr>
            <a:cxnSpLocks/>
          </p:cNvCxnSpPr>
          <p:nvPr/>
        </p:nvCxnSpPr>
        <p:spPr>
          <a:xfrm>
            <a:off x="2952259" y="1196924"/>
            <a:ext cx="0" cy="7709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6BCCDF-EF95-2741-A54A-E485F210D9AE}"/>
              </a:ext>
            </a:extLst>
          </p:cNvPr>
          <p:cNvCxnSpPr>
            <a:cxnSpLocks/>
          </p:cNvCxnSpPr>
          <p:nvPr/>
        </p:nvCxnSpPr>
        <p:spPr>
          <a:xfrm>
            <a:off x="539552" y="3481118"/>
            <a:ext cx="9361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AE5D5910-42B3-EB46-81B7-F802EC280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33190" y="1642278"/>
            <a:ext cx="1369030" cy="643667"/>
          </a:xfrm>
          <a:prstGeom prst="rect">
            <a:avLst/>
          </a:prstGeom>
        </p:spPr>
      </p:pic>
      <p:pic>
        <p:nvPicPr>
          <p:cNvPr id="27" name="Picture 26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6A5DDA36-41ED-334D-849C-882594BE3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1356" y="2731299"/>
            <a:ext cx="1369030" cy="643667"/>
          </a:xfrm>
          <a:prstGeom prst="rect">
            <a:avLst/>
          </a:prstGeom>
        </p:spPr>
      </p:pic>
      <p:pic>
        <p:nvPicPr>
          <p:cNvPr id="29" name="Picture 28" descr="A picture containing electronics, keyboard, computer, monitor&#10;&#10;Description automatically generated">
            <a:extLst>
              <a:ext uri="{FF2B5EF4-FFF2-40B4-BE49-F238E27FC236}">
                <a16:creationId xmlns:a16="http://schemas.microsoft.com/office/drawing/2014/main" id="{8441C00D-F967-E647-8CFD-891E3A003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7070" y="3070437"/>
            <a:ext cx="1369030" cy="64366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56502F-A376-6540-AC2C-0F0FAE6C6316}"/>
              </a:ext>
            </a:extLst>
          </p:cNvPr>
          <p:cNvCxnSpPr>
            <a:cxnSpLocks/>
          </p:cNvCxnSpPr>
          <p:nvPr/>
        </p:nvCxnSpPr>
        <p:spPr>
          <a:xfrm>
            <a:off x="1468294" y="3433564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C5B724-E5F7-C641-A1A8-1FB798CF8197}"/>
              </a:ext>
            </a:extLst>
          </p:cNvPr>
          <p:cNvCxnSpPr>
            <a:cxnSpLocks/>
          </p:cNvCxnSpPr>
          <p:nvPr/>
        </p:nvCxnSpPr>
        <p:spPr>
          <a:xfrm>
            <a:off x="2952259" y="1921396"/>
            <a:ext cx="61162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AC1A5F-24F9-CC44-9841-BBD4DFB0FE0A}"/>
              </a:ext>
            </a:extLst>
          </p:cNvPr>
          <p:cNvCxnSpPr>
            <a:cxnSpLocks/>
          </p:cNvCxnSpPr>
          <p:nvPr/>
        </p:nvCxnSpPr>
        <p:spPr>
          <a:xfrm>
            <a:off x="3064656" y="3361556"/>
            <a:ext cx="0" cy="8440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B3A9E-C55A-F444-8CA9-6AE7A963A1AC}"/>
              </a:ext>
            </a:extLst>
          </p:cNvPr>
          <p:cNvCxnSpPr>
            <a:cxnSpLocks/>
          </p:cNvCxnSpPr>
          <p:nvPr/>
        </p:nvCxnSpPr>
        <p:spPr>
          <a:xfrm>
            <a:off x="3064656" y="3396365"/>
            <a:ext cx="4992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A708406-1C33-6A4F-A983-3E1D70E0FB4D}"/>
              </a:ext>
            </a:extLst>
          </p:cNvPr>
          <p:cNvSpPr/>
          <p:nvPr/>
        </p:nvSpPr>
        <p:spPr>
          <a:xfrm>
            <a:off x="1200266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/>
              <a:t>十字路口的“困境”</a:t>
            </a:r>
            <a:endParaRPr lang="en-US" altLang="zh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4564394" y="853862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5297729" y="4425901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dirty="0"/>
              <a:t>T1</a:t>
            </a:r>
            <a:r>
              <a:rPr lang="zh-CN" altLang="en-US" dirty="0"/>
              <a:t>时刻的死锁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820F0-1F40-CF4F-ABF0-D776AD64C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D32A9-F5FA-754D-9DB1-F55FB50A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92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死锁产生的原因</a:t>
            </a:r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6031064" y="4513684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/>
              <a:t>T1</a:t>
            </a:r>
            <a:r>
              <a:rPr lang="zh-CN" altLang="en-US"/>
              <a:t>时刻的死锁</a:t>
            </a:r>
            <a:endParaRPr lang="en-US" altLang="zh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04B6E-CE71-014D-95C8-47C85402DA8D}"/>
              </a:ext>
            </a:extLst>
          </p:cNvPr>
          <p:cNvSpPr/>
          <p:nvPr/>
        </p:nvSpPr>
        <p:spPr>
          <a:xfrm>
            <a:off x="558592" y="1361050"/>
            <a:ext cx="3960440" cy="771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互斥访问</a:t>
            </a:r>
            <a:endParaRPr lang="en-US" altLang="zh-CN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8D53-5F63-D440-AC50-89607914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4D89-4CE8-4A48-BBF7-2544B36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61CB0-F910-FD45-AEEE-C5AD35469D3E}"/>
              </a:ext>
            </a:extLst>
          </p:cNvPr>
          <p:cNvSpPr/>
          <p:nvPr/>
        </p:nvSpPr>
        <p:spPr>
          <a:xfrm>
            <a:off x="755576" y="2267498"/>
            <a:ext cx="403244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 dirty="0"/>
              <a:t>同</a:t>
            </a:r>
            <a:r>
              <a:rPr lang="zh-CN" altLang="en-US" dirty="0"/>
              <a:t>一时刻只有一个线程能够访问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8725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死锁产生的原因</a:t>
            </a:r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6031064" y="4513684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/>
              <a:t>T1</a:t>
            </a:r>
            <a:r>
              <a:rPr lang="zh-CN" altLang="en-US"/>
              <a:t>时刻的死锁</a:t>
            </a:r>
            <a:endParaRPr lang="en-US" altLang="zh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04B6E-CE71-014D-95C8-47C85402DA8D}"/>
              </a:ext>
            </a:extLst>
          </p:cNvPr>
          <p:cNvSpPr/>
          <p:nvPr/>
        </p:nvSpPr>
        <p:spPr>
          <a:xfrm>
            <a:off x="558592" y="1361050"/>
            <a:ext cx="3960440" cy="157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互斥访问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持有并等待</a:t>
            </a:r>
            <a:endParaRPr lang="en-US" altLang="zh-CN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8D53-5F63-D440-AC50-89607914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4D89-4CE8-4A48-BBF7-2544B36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0DEF7-5546-624B-ACF8-675A43F1D653}"/>
              </a:ext>
            </a:extLst>
          </p:cNvPr>
          <p:cNvSpPr/>
          <p:nvPr/>
        </p:nvSpPr>
        <p:spPr>
          <a:xfrm>
            <a:off x="755576" y="3001516"/>
            <a:ext cx="396044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一直持有一部分资源并等待另一部分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不会中途释放（如</a:t>
            </a:r>
            <a:r>
              <a:rPr lang="en-US" altLang="zh-CN" dirty="0" err="1"/>
              <a:t>proc_A</a:t>
            </a:r>
            <a:r>
              <a:rPr lang="zh-CN" altLang="en-US" dirty="0"/>
              <a:t>不会放锁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84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CD612-A184-1E4B-B523-BF98CE10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的通知机制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A9176-F72A-4849-8D52-A955E163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：基于轮询（消息头部的状态信息）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缺点：大量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计算资源的浪费</a:t>
            </a:r>
            <a:endParaRPr kumimoji="1" lang="en-US" altLang="zh-CN" sz="1800" dirty="0"/>
          </a:p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-2</a:t>
            </a:r>
            <a:r>
              <a:rPr kumimoji="1" lang="zh-CN" altLang="en-US" sz="2000" dirty="0"/>
              <a:t>：基于控制流转移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由内核控制进程的运行状态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优点：进程只有在条件满足的情况下才运行，避免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浪费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AD5327-46DE-2F46-B47E-AA022460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CE11B-4151-7945-AF05-249180385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72A46-C95D-4346-8126-F63E5B34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1" y="3577580"/>
            <a:ext cx="6245476" cy="20656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62CFFF-1436-DEB8-5E7B-46D2A05D251E}"/>
              </a:ext>
            </a:extLst>
          </p:cNvPr>
          <p:cNvSpPr txBox="1"/>
          <p:nvPr/>
        </p:nvSpPr>
        <p:spPr>
          <a:xfrm>
            <a:off x="4701758" y="227087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思考：相比于方法</a:t>
            </a:r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，方法</a:t>
            </a:r>
            <a:r>
              <a:rPr kumimoji="1" lang="en-US" altLang="zh-CN" b="1" dirty="0">
                <a:solidFill>
                  <a:srgbClr val="C00000"/>
                </a:solidFill>
              </a:rPr>
              <a:t>-1</a:t>
            </a:r>
            <a:r>
              <a:rPr kumimoji="1" lang="zh-CN" altLang="en-US" b="1" dirty="0">
                <a:solidFill>
                  <a:srgbClr val="C00000"/>
                </a:solidFill>
              </a:rPr>
              <a:t>有什么优势？</a:t>
            </a:r>
          </a:p>
        </p:txBody>
      </p:sp>
    </p:spTree>
    <p:extLst>
      <p:ext uri="{BB962C8B-B14F-4D97-AF65-F5344CB8AC3E}">
        <p14:creationId xmlns:p14="http://schemas.microsoft.com/office/powerpoint/2010/main" val="35156134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死锁产生的原因</a:t>
            </a:r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>
                <a:latin typeface="Courier" pitchFamily="2" charset="0"/>
              </a:rPr>
              <a:t>void proc_A(void)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  <a:p>
            <a:endParaRPr lang="en-CN" sz="1400">
              <a:latin typeface="Courier" pitchFamily="2" charset="0"/>
            </a:endParaRPr>
          </a:p>
          <a:p>
            <a:r>
              <a:rPr lang="en-CN" sz="1400">
                <a:latin typeface="Courier" pitchFamily="2" charset="0"/>
              </a:rPr>
              <a:t>void proc_B(void) {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        /* Time T1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/* Critical Section */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(A);</a:t>
            </a:r>
          </a:p>
          <a:p>
            <a:r>
              <a:rPr lang="en-CN" sz="1400">
                <a:latin typeface="Courier" pitchFamily="2" charset="0"/>
              </a:rPr>
              <a:t>        </a:t>
            </a:r>
            <a:r>
              <a:rPr lang="en-CN" sz="140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>
                <a:latin typeface="Courier" pitchFamily="2" charset="0"/>
              </a:rPr>
              <a:t>(B);</a:t>
            </a:r>
          </a:p>
          <a:p>
            <a:r>
              <a:rPr lang="en-CN" sz="140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6031064" y="4513684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/>
              <a:t>T1</a:t>
            </a:r>
            <a:r>
              <a:rPr lang="zh-CN" altLang="en-US"/>
              <a:t>时刻的死锁</a:t>
            </a:r>
            <a:endParaRPr lang="en-US" altLang="zh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04B6E-CE71-014D-95C8-47C85402DA8D}"/>
              </a:ext>
            </a:extLst>
          </p:cNvPr>
          <p:cNvSpPr/>
          <p:nvPr/>
        </p:nvSpPr>
        <p:spPr>
          <a:xfrm>
            <a:off x="558592" y="1361050"/>
            <a:ext cx="3960440" cy="2371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互斥访问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持有并等待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资源非抢占</a:t>
            </a:r>
            <a:endParaRPr lang="en-US" altLang="zh-CN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8D53-5F63-D440-AC50-89607914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4D89-4CE8-4A48-BBF7-2544B36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D2A484-853E-D94B-AE06-7463469AE32C}"/>
              </a:ext>
            </a:extLst>
          </p:cNvPr>
          <p:cNvSpPr/>
          <p:nvPr/>
        </p:nvSpPr>
        <p:spPr>
          <a:xfrm>
            <a:off x="823056" y="386561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即</a:t>
            </a:r>
            <a:r>
              <a:rPr lang="en-US" altLang="zh-CN" dirty="0"/>
              <a:t>proc_</a:t>
            </a:r>
            <a:r>
              <a:rPr lang="en-CN" altLang="zh-CN"/>
              <a:t>B</a:t>
            </a:r>
            <a:r>
              <a:rPr lang="zh-CN" altLang="en-CN" dirty="0"/>
              <a:t>不</a:t>
            </a:r>
            <a:r>
              <a:rPr lang="zh-CN" altLang="en-US" dirty="0"/>
              <a:t>会抢</a:t>
            </a:r>
            <a:r>
              <a:rPr lang="en-US" altLang="zh-CN" dirty="0" err="1"/>
              <a:t>proc_A</a:t>
            </a:r>
            <a:r>
              <a:rPr lang="zh-CN" altLang="en-US" dirty="0"/>
              <a:t>已经持有的锁</a:t>
            </a:r>
            <a:r>
              <a:rPr lang="en-US" altLang="zh-CN" dirty="0"/>
              <a:t>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74773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死锁产生的原因</a:t>
            </a:r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94E6F2-B919-4445-A567-C2BC174E590F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void proc_A(void)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CN" sz="1400" dirty="0">
                <a:latin typeface="Courier" pitchFamily="2" charset="0"/>
              </a:rPr>
              <a:t>void proc_B(void)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2116D-4EED-764B-96C4-3C81E2D92818}"/>
              </a:ext>
            </a:extLst>
          </p:cNvPr>
          <p:cNvSpPr/>
          <p:nvPr/>
        </p:nvSpPr>
        <p:spPr>
          <a:xfrm>
            <a:off x="6031064" y="4513684"/>
            <a:ext cx="2160240" cy="560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/>
              <a:t>T1</a:t>
            </a:r>
            <a:r>
              <a:rPr lang="zh-CN" altLang="en-US"/>
              <a:t>时刻的死锁</a:t>
            </a:r>
            <a:endParaRPr lang="en-US" altLang="zh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04B6E-CE71-014D-95C8-47C85402DA8D}"/>
              </a:ext>
            </a:extLst>
          </p:cNvPr>
          <p:cNvSpPr/>
          <p:nvPr/>
        </p:nvSpPr>
        <p:spPr>
          <a:xfrm>
            <a:off x="558592" y="1361050"/>
            <a:ext cx="3960440" cy="317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互斥访问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持有并等待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资源非抢占</a:t>
            </a:r>
            <a:endParaRPr lang="en-US" altLang="zh-CN" sz="2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/>
              <a:t>循环等待</a:t>
            </a:r>
            <a:endParaRPr lang="en-US" altLang="zh-CN" sz="26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4F8D53-5F63-D440-AC50-89607914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4D89-4CE8-4A48-BBF7-2544B36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ADB72-0B1E-1445-9DAD-D6C9F00FCD8A}"/>
              </a:ext>
            </a:extLst>
          </p:cNvPr>
          <p:cNvSpPr/>
          <p:nvPr/>
        </p:nvSpPr>
        <p:spPr>
          <a:xfrm>
            <a:off x="899592" y="4579892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proc_</a:t>
            </a:r>
            <a:r>
              <a:rPr lang="en-CN" altLang="zh-CN"/>
              <a:t>A</a:t>
            </a:r>
            <a:r>
              <a:rPr lang="zh-CN" altLang="en-CN" dirty="0"/>
              <a:t>等</a:t>
            </a:r>
            <a:r>
              <a:rPr lang="en-US" altLang="zh-CN" dirty="0" err="1"/>
              <a:t>proc_B</a:t>
            </a:r>
            <a:r>
              <a:rPr lang="zh-CN" altLang="en-US" dirty="0"/>
              <a:t>，</a:t>
            </a:r>
            <a:r>
              <a:rPr lang="en-US" altLang="zh-CN" dirty="0" err="1"/>
              <a:t>proc_B</a:t>
            </a:r>
            <a:r>
              <a:rPr lang="zh-CN" altLang="en-US" dirty="0"/>
              <a:t>等</a:t>
            </a:r>
            <a:r>
              <a:rPr lang="en-US" altLang="zh-CN" dirty="0" err="1"/>
              <a:t>proc_A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38478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如何解决死锁？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0DEC5-F235-A547-A737-546BA54D7D8C}"/>
              </a:ext>
            </a:extLst>
          </p:cNvPr>
          <p:cNvSpPr/>
          <p:nvPr/>
        </p:nvSpPr>
        <p:spPr>
          <a:xfrm>
            <a:off x="755576" y="2703831"/>
            <a:ext cx="1415772" cy="7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/>
              <a:t>解决死锁</a:t>
            </a:r>
            <a:endParaRPr lang="en-US" altLang="zh-CN" sz="240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CFEFDEC-0C55-8C49-86CA-45C12EA2A316}"/>
              </a:ext>
            </a:extLst>
          </p:cNvPr>
          <p:cNvSpPr/>
          <p:nvPr/>
        </p:nvSpPr>
        <p:spPr>
          <a:xfrm>
            <a:off x="2411760" y="1921396"/>
            <a:ext cx="360040" cy="2520280"/>
          </a:xfrm>
          <a:prstGeom prst="leftBrace">
            <a:avLst>
              <a:gd name="adj1" fmla="val 533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D5124-F482-5F43-8231-2B223C05C07D}"/>
              </a:ext>
            </a:extLst>
          </p:cNvPr>
          <p:cNvSpPr/>
          <p:nvPr/>
        </p:nvSpPr>
        <p:spPr>
          <a:xfrm>
            <a:off x="3347864" y="1561356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 b="1"/>
              <a:t>出问题再处理：死锁的检测与恢复</a:t>
            </a:r>
            <a:endParaRPr lang="en-US" altLang="zh-CN" sz="23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506172-B547-B74D-8DBB-C5D5F71CA877}"/>
              </a:ext>
            </a:extLst>
          </p:cNvPr>
          <p:cNvSpPr/>
          <p:nvPr/>
        </p:nvSpPr>
        <p:spPr>
          <a:xfrm>
            <a:off x="3419872" y="2760131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设计时避免：死锁预防</a:t>
            </a:r>
            <a:endParaRPr lang="en-US" altLang="zh-CN" sz="2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5C6AB-EF73-9745-96DE-4CEF974EA3B1}"/>
              </a:ext>
            </a:extLst>
          </p:cNvPr>
          <p:cNvSpPr/>
          <p:nvPr/>
        </p:nvSpPr>
        <p:spPr>
          <a:xfrm>
            <a:off x="3419872" y="4027553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运行时避免死锁：死锁避免</a:t>
            </a:r>
            <a:endParaRPr lang="en-US" altLang="zh-CN" sz="23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84FE-A0A0-5347-BC59-3E1C3CD3D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448D6-694C-9843-8A1D-DE5DFA5A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569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检测死锁与恢复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51FD9-8C72-A842-AE25-4803AAC59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7" y="1245061"/>
            <a:ext cx="8215143" cy="1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AF2981-0DB8-A14A-9F6B-EE00721F9E8A}"/>
              </a:ext>
            </a:extLst>
          </p:cNvPr>
          <p:cNvSpPr/>
          <p:nvPr/>
        </p:nvSpPr>
        <p:spPr>
          <a:xfrm>
            <a:off x="1979712" y="3150075"/>
            <a:ext cx="1338828" cy="562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/>
              <a:t>资源分配图</a:t>
            </a:r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4BBAD-BA7B-F443-83B0-9C1EF5D1794F}"/>
              </a:ext>
            </a:extLst>
          </p:cNvPr>
          <p:cNvSpPr/>
          <p:nvPr/>
        </p:nvSpPr>
        <p:spPr>
          <a:xfrm>
            <a:off x="363885" y="4248324"/>
            <a:ext cx="2954655" cy="562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/>
              <a:t>如何恢复？打破循环等待！</a:t>
            </a:r>
            <a:endParaRPr lang="en-US" altLang="zh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A09DC-B39F-B24C-AE66-0591D4474F2C}"/>
              </a:ext>
            </a:extLst>
          </p:cNvPr>
          <p:cNvSpPr/>
          <p:nvPr/>
        </p:nvSpPr>
        <p:spPr>
          <a:xfrm>
            <a:off x="3666444" y="3694327"/>
            <a:ext cx="4294765" cy="167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直接</a:t>
            </a:r>
            <a:r>
              <a:rPr lang="en-US" altLang="zh-CN" dirty="0"/>
              <a:t>kill</a:t>
            </a:r>
            <a:r>
              <a:rPr lang="zh-CN" altLang="en-US" dirty="0"/>
              <a:t>所有循环中的线程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Kill</a:t>
            </a:r>
            <a:r>
              <a:rPr lang="zh-CN" altLang="en-US" dirty="0"/>
              <a:t>一个，看有没有环，有的话继续</a:t>
            </a:r>
            <a:r>
              <a:rPr lang="en-US" altLang="zh-CN" dirty="0"/>
              <a:t>kill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全部回滚到之前的某一状态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9E12B-FF10-F644-A1A8-682923C02A2E}"/>
              </a:ext>
            </a:extLst>
          </p:cNvPr>
          <p:cNvSpPr/>
          <p:nvPr/>
        </p:nvSpPr>
        <p:spPr>
          <a:xfrm>
            <a:off x="3204178" y="10802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找到环：循环等待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D2464-97BC-1B45-AD54-A1100D049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A275D-7C21-9041-97FC-D9D3EAE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909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如何解决死锁？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0DEC5-F235-A547-A737-546BA54D7D8C}"/>
              </a:ext>
            </a:extLst>
          </p:cNvPr>
          <p:cNvSpPr/>
          <p:nvPr/>
        </p:nvSpPr>
        <p:spPr>
          <a:xfrm>
            <a:off x="755576" y="2703831"/>
            <a:ext cx="1415772" cy="7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/>
              <a:t>解决死锁</a:t>
            </a:r>
            <a:endParaRPr lang="en-US" altLang="zh-C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D5124-F482-5F43-8231-2B223C05C07D}"/>
              </a:ext>
            </a:extLst>
          </p:cNvPr>
          <p:cNvSpPr/>
          <p:nvPr/>
        </p:nvSpPr>
        <p:spPr>
          <a:xfrm>
            <a:off x="3347864" y="1561356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出问题再处理：死锁的检测与恢复</a:t>
            </a:r>
            <a:endParaRPr lang="en-US" altLang="zh-CN" sz="2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506172-B547-B74D-8DBB-C5D5F71CA877}"/>
              </a:ext>
            </a:extLst>
          </p:cNvPr>
          <p:cNvSpPr/>
          <p:nvPr/>
        </p:nvSpPr>
        <p:spPr>
          <a:xfrm>
            <a:off x="3419872" y="2760131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 b="1"/>
              <a:t>设计时避免：死锁预防</a:t>
            </a:r>
            <a:endParaRPr lang="en-US" altLang="zh-CN" sz="23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5C6AB-EF73-9745-96DE-4CEF974EA3B1}"/>
              </a:ext>
            </a:extLst>
          </p:cNvPr>
          <p:cNvSpPr/>
          <p:nvPr/>
        </p:nvSpPr>
        <p:spPr>
          <a:xfrm>
            <a:off x="3419872" y="4027553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运行时避免死锁：死锁避免</a:t>
            </a:r>
            <a:endParaRPr lang="en-US" altLang="zh-CN" sz="23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84FE-A0A0-5347-BC59-3E1C3CD3D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0D596-978F-404E-9168-0A6D6981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12" name="Left Brace 4">
            <a:extLst>
              <a:ext uri="{FF2B5EF4-FFF2-40B4-BE49-F238E27FC236}">
                <a16:creationId xmlns:a16="http://schemas.microsoft.com/office/drawing/2014/main" id="{F001FC39-C170-A945-96C6-E2801CFE4B6E}"/>
              </a:ext>
            </a:extLst>
          </p:cNvPr>
          <p:cNvSpPr/>
          <p:nvPr/>
        </p:nvSpPr>
        <p:spPr>
          <a:xfrm>
            <a:off x="2411760" y="1921396"/>
            <a:ext cx="360040" cy="2520280"/>
          </a:xfrm>
          <a:prstGeom prst="leftBrace">
            <a:avLst>
              <a:gd name="adj1" fmla="val 533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31641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死锁预防：方法一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57200" y="1123376"/>
            <a:ext cx="6536457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避免互斥访问：通过其他手段（如代理执行）</a:t>
            </a:r>
            <a:endParaRPr lang="en-US" altLang="zh-C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F23DA7-B43A-924D-B485-9645D2F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A7D4F-D6E5-2C4B-9DB2-66401919F391}"/>
              </a:ext>
            </a:extLst>
          </p:cNvPr>
          <p:cNvSpPr/>
          <p:nvPr/>
        </p:nvSpPr>
        <p:spPr>
          <a:xfrm>
            <a:off x="1619672" y="259413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代理线程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BA8EA-5FC2-2344-9A87-80B41151461C}"/>
              </a:ext>
            </a:extLst>
          </p:cNvPr>
          <p:cNvSpPr/>
          <p:nvPr/>
        </p:nvSpPr>
        <p:spPr>
          <a:xfrm>
            <a:off x="963824" y="4141652"/>
            <a:ext cx="1368152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共享资源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30690-7BF8-3743-82C8-6E9555AF940E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647900" y="3242202"/>
            <a:ext cx="655848" cy="899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A8164D-8B36-5F49-AF4B-1904CE670EBC}"/>
              </a:ext>
            </a:extLst>
          </p:cNvPr>
          <p:cNvSpPr/>
          <p:nvPr/>
        </p:nvSpPr>
        <p:spPr>
          <a:xfrm>
            <a:off x="869416" y="1870107"/>
            <a:ext cx="29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只有代理线程能够访问共享资源：避免数据竞争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2F3DA-3B27-7E43-BB19-3BF95FB0D71E}"/>
              </a:ext>
            </a:extLst>
          </p:cNvPr>
          <p:cNvSpPr/>
          <p:nvPr/>
        </p:nvSpPr>
        <p:spPr>
          <a:xfrm>
            <a:off x="4716016" y="186066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线程</a:t>
            </a:r>
            <a:r>
              <a:rPr lang="en-US" altLang="zh-CN" dirty="0"/>
              <a:t>0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3C953-3637-D34B-A3B5-74C3E85E7D30}"/>
              </a:ext>
            </a:extLst>
          </p:cNvPr>
          <p:cNvSpPr/>
          <p:nvPr/>
        </p:nvSpPr>
        <p:spPr>
          <a:xfrm>
            <a:off x="4716016" y="421750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线程</a:t>
            </a:r>
            <a:r>
              <a:rPr lang="en-US" altLang="zh-CN" dirty="0"/>
              <a:t>1</a:t>
            </a:r>
            <a:endParaRPr lang="en-C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C3D681-F762-2848-BED7-B87358E3F0BE}"/>
              </a:ext>
            </a:extLst>
          </p:cNvPr>
          <p:cNvCxnSpPr>
            <a:cxnSpLocks/>
            <a:stCxn id="16" idx="1"/>
            <a:endCxn id="3" idx="3"/>
          </p:cNvCxnSpPr>
          <p:nvPr/>
        </p:nvCxnSpPr>
        <p:spPr>
          <a:xfrm flipH="1">
            <a:off x="2987824" y="2184704"/>
            <a:ext cx="1728192" cy="73346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DF5EA5-181E-054C-AF41-5B8861B12F82}"/>
              </a:ext>
            </a:extLst>
          </p:cNvPr>
          <p:cNvCxnSpPr>
            <a:cxnSpLocks/>
            <a:stCxn id="17" idx="1"/>
            <a:endCxn id="3" idx="3"/>
          </p:cNvCxnSpPr>
          <p:nvPr/>
        </p:nvCxnSpPr>
        <p:spPr>
          <a:xfrm flipH="1" flipV="1">
            <a:off x="2987824" y="2918166"/>
            <a:ext cx="1728192" cy="162337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4D490D-5BEB-5049-8A3C-4F606218C432}"/>
              </a:ext>
            </a:extLst>
          </p:cNvPr>
          <p:cNvSpPr/>
          <p:nvPr/>
        </p:nvSpPr>
        <p:spPr>
          <a:xfrm>
            <a:off x="3851920" y="2934810"/>
            <a:ext cx="295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发送修改请求，</a:t>
            </a:r>
            <a:endParaRPr lang="en-US" altLang="zh-CN" dirty="0"/>
          </a:p>
          <a:p>
            <a:pPr algn="ctr"/>
            <a:r>
              <a:rPr lang="zh-CN" altLang="en-US" dirty="0"/>
              <a:t>由代理线程统一执行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37FFF-90B4-3D45-B127-E2687F81A6EC}"/>
              </a:ext>
            </a:extLst>
          </p:cNvPr>
          <p:cNvSpPr/>
          <p:nvPr/>
        </p:nvSpPr>
        <p:spPr>
          <a:xfrm>
            <a:off x="2021544" y="4981736"/>
            <a:ext cx="478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dirty="0"/>
              <a:t>*代理锁 (Delegation Lock) 实现了该功能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1276E-50FC-9707-FFCA-2734FDA899D0}"/>
              </a:ext>
            </a:extLst>
          </p:cNvPr>
          <p:cNvSpPr txBox="1"/>
          <p:nvPr/>
        </p:nvSpPr>
        <p:spPr>
          <a:xfrm>
            <a:off x="6084168" y="48289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死锁条件：互斥访问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94986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死锁预防：方法二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57200" y="1123376"/>
            <a:ext cx="7859216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不允许持有锁并等待拿其他锁：若拿不到某把锁，则把已获取的锁也放了</a:t>
            </a:r>
            <a:endParaRPr lang="en-US" altLang="zh-C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2C385-85FD-F941-A7C9-8895428DFD1B}"/>
              </a:ext>
            </a:extLst>
          </p:cNvPr>
          <p:cNvSpPr/>
          <p:nvPr/>
        </p:nvSpPr>
        <p:spPr>
          <a:xfrm>
            <a:off x="1079612" y="2023818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w</a:t>
            </a:r>
            <a:r>
              <a:rPr lang="en-CN">
                <a:latin typeface="Courier" pitchFamily="2" charset="0"/>
              </a:rPr>
              <a:t>hile (true) {</a:t>
            </a:r>
          </a:p>
          <a:p>
            <a:r>
              <a:rPr lang="en-CN">
                <a:latin typeface="Courier" pitchFamily="2" charset="0"/>
              </a:rPr>
              <a:t>	if(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en-CN">
                <a:latin typeface="Courier" pitchFamily="2" charset="0"/>
              </a:rPr>
              <a:t>(A) == SUCC)</a:t>
            </a:r>
          </a:p>
          <a:p>
            <a:r>
              <a:rPr lang="en-CN">
                <a:solidFill>
                  <a:srgbClr val="FF9300"/>
                </a:solidFill>
                <a:latin typeface="Courier" pitchFamily="2" charset="0"/>
              </a:rPr>
              <a:t>		</a:t>
            </a:r>
            <a:r>
              <a:rPr lang="en-CN">
                <a:latin typeface="Courier" pitchFamily="2" charset="0"/>
              </a:rPr>
              <a:t>if(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en-CN">
                <a:latin typeface="Courier" pitchFamily="2" charset="0"/>
              </a:rPr>
              <a:t>(B) == SUCC) {</a:t>
            </a:r>
          </a:p>
          <a:p>
            <a:r>
              <a:rPr lang="en-CN">
                <a:latin typeface="Courier" pitchFamily="2" charset="0"/>
              </a:rPr>
              <a:t>        		/* Critical Section */</a:t>
            </a:r>
          </a:p>
          <a:p>
            <a:r>
              <a:rPr lang="en-CN">
                <a:latin typeface="Courier" pitchFamily="2" charset="0"/>
              </a:rPr>
              <a:t> 	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(B);</a:t>
            </a:r>
          </a:p>
          <a:p>
            <a:r>
              <a:rPr lang="en-CN">
                <a:latin typeface="Courier" pitchFamily="2" charset="0"/>
              </a:rPr>
              <a:t>        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(A);</a:t>
            </a:r>
          </a:p>
          <a:p>
            <a:r>
              <a:rPr lang="en-CN">
                <a:latin typeface="Courier" pitchFamily="2" charset="0"/>
              </a:rPr>
              <a:t>			break;</a:t>
            </a:r>
          </a:p>
          <a:p>
            <a:r>
              <a:rPr lang="en-CN">
                <a:latin typeface="Courier" pitchFamily="2" charset="0"/>
              </a:rPr>
              <a:t>		} else</a:t>
            </a:r>
          </a:p>
          <a:p>
            <a:r>
              <a:rPr lang="en-CN">
                <a:latin typeface="Courier" pitchFamily="2" charset="0"/>
              </a:rPr>
              <a:t>			</a:t>
            </a:r>
            <a:r>
              <a:rPr lang="en-CN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CN">
                <a:latin typeface="Courier" pitchFamily="2" charset="0"/>
              </a:rPr>
              <a:t>(A);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8C879-0060-D74F-A6EE-F89D1A6A73A2}"/>
              </a:ext>
            </a:extLst>
          </p:cNvPr>
          <p:cNvSpPr txBox="1"/>
          <p:nvPr/>
        </p:nvSpPr>
        <p:spPr>
          <a:xfrm>
            <a:off x="6035861" y="1816661"/>
            <a:ext cx="25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>
                <a:solidFill>
                  <a:schemeClr val="accent1"/>
                </a:solidFill>
                <a:latin typeface="Courier" pitchFamily="2" charset="0"/>
              </a:rPr>
              <a:t>trylock</a:t>
            </a:r>
            <a:r>
              <a:rPr lang="zh-CN" altLang="en-CN"/>
              <a:t>非</a:t>
            </a:r>
            <a:r>
              <a:rPr lang="zh-CN" altLang="en-US"/>
              <a:t>阻塞</a:t>
            </a:r>
            <a:endParaRPr lang="en-US" altLang="zh-CN"/>
          </a:p>
          <a:p>
            <a:pPr algn="ctr"/>
            <a:r>
              <a:rPr lang="zh-CN" altLang="en-US"/>
              <a:t>立即返回成功或失败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25F4B-7645-6149-BEA1-0FB28C4B9BD2}"/>
              </a:ext>
            </a:extLst>
          </p:cNvPr>
          <p:cNvSpPr/>
          <p:nvPr/>
        </p:nvSpPr>
        <p:spPr>
          <a:xfrm>
            <a:off x="3692251" y="4203381"/>
            <a:ext cx="1802203" cy="460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6CC82-57E4-E94B-B8E0-7671FEF8F05E}"/>
              </a:ext>
            </a:extLst>
          </p:cNvPr>
          <p:cNvSpPr/>
          <p:nvPr/>
        </p:nvSpPr>
        <p:spPr>
          <a:xfrm>
            <a:off x="6049144" y="418492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无法获取</a:t>
            </a:r>
            <a:r>
              <a:rPr lang="en-US" altLang="zh-CN"/>
              <a:t>B</a:t>
            </a:r>
            <a:r>
              <a:rPr lang="zh-CN" altLang="en-US"/>
              <a:t>，那么释放</a:t>
            </a:r>
            <a:r>
              <a:rPr lang="en-US" altLang="zh-CN"/>
              <a:t>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F23DA7-B43A-924D-B485-9645D2F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DAD255-C6D2-9754-AD5B-18F0EC2D8FD6}"/>
              </a:ext>
            </a:extLst>
          </p:cNvPr>
          <p:cNvSpPr txBox="1"/>
          <p:nvPr/>
        </p:nvSpPr>
        <p:spPr>
          <a:xfrm>
            <a:off x="6084168" y="48289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死锁条件：持有并等待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292113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死锁预防：方法三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3E768-8035-7343-90D8-FB5A1683F58E}"/>
              </a:ext>
            </a:extLst>
          </p:cNvPr>
          <p:cNvSpPr/>
          <p:nvPr/>
        </p:nvSpPr>
        <p:spPr>
          <a:xfrm>
            <a:off x="443574" y="1345332"/>
            <a:ext cx="6536457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打破循环等待：按照特定顺序获取锁</a:t>
            </a:r>
            <a:endParaRPr lang="en-US" altLang="zh-C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FD13A-B705-8C4D-B72D-7A0BFE911E8B}"/>
              </a:ext>
            </a:extLst>
          </p:cNvPr>
          <p:cNvSpPr/>
          <p:nvPr/>
        </p:nvSpPr>
        <p:spPr>
          <a:xfrm>
            <a:off x="457200" y="1992331"/>
            <a:ext cx="4572000" cy="8739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对锁</a:t>
            </a:r>
            <a:r>
              <a:rPr lang="en-CN"/>
              <a:t>进行编号</a:t>
            </a:r>
            <a:endParaRPr lang="en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让所有线程</a:t>
            </a:r>
            <a:r>
              <a:rPr lang="zh-CN" altLang="en-CN" dirty="0"/>
              <a:t>递</a:t>
            </a:r>
            <a:r>
              <a:rPr lang="en-CN" dirty="0"/>
              <a:t>增</a:t>
            </a:r>
            <a:r>
              <a:rPr lang="zh-CN" altLang="en-CN" dirty="0"/>
              <a:t>获取</a:t>
            </a:r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53F1E-BF0F-FC4A-913B-387791387BC2}"/>
              </a:ext>
            </a:extLst>
          </p:cNvPr>
          <p:cNvSpPr/>
          <p:nvPr/>
        </p:nvSpPr>
        <p:spPr>
          <a:xfrm>
            <a:off x="443574" y="4739708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dirty="0"/>
              <a:t>任意</a:t>
            </a:r>
            <a:r>
              <a:rPr lang="zh-CN" altLang="en-US" dirty="0"/>
              <a:t>时刻：获取最大资源</a:t>
            </a:r>
            <a:r>
              <a:rPr lang="zh-CN" altLang="en-CN" dirty="0"/>
              <a:t>号的</a:t>
            </a:r>
            <a:r>
              <a:rPr lang="zh-CN" altLang="en-US" dirty="0"/>
              <a:t>线程可以继续执行，然后释放资源</a:t>
            </a:r>
            <a:endParaRPr lang="en-US" altLang="zh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4A6D0-501A-6B4E-88ED-90AF20FA9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04BE-00F4-7645-8AD6-57953C14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4A666F-9C3D-DA40-B683-36F6345F341E}"/>
              </a:ext>
            </a:extLst>
          </p:cNvPr>
          <p:cNvSpPr/>
          <p:nvPr/>
        </p:nvSpPr>
        <p:spPr>
          <a:xfrm>
            <a:off x="5297729" y="900168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void proc_A(void)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CN" sz="1400" dirty="0">
                <a:latin typeface="Courier" pitchFamily="2" charset="0"/>
              </a:rPr>
              <a:t>void proc_B(void)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30819-2243-8545-8979-ED7C70CD382F}"/>
              </a:ext>
            </a:extLst>
          </p:cNvPr>
          <p:cNvSpPr/>
          <p:nvPr/>
        </p:nvSpPr>
        <p:spPr>
          <a:xfrm>
            <a:off x="457200" y="3288213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号 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号：必须先拿锁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b="1" dirty="0">
                <a:solidFill>
                  <a:srgbClr val="FF0000"/>
                </a:solidFill>
              </a:rPr>
              <a:t>，再拿锁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en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1E25D2-7C60-62AC-C169-058864C10657}"/>
              </a:ext>
            </a:extLst>
          </p:cNvPr>
          <p:cNvSpPr txBox="1"/>
          <p:nvPr/>
        </p:nvSpPr>
        <p:spPr>
          <a:xfrm>
            <a:off x="6084168" y="48289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死锁条件：循环等待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074464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死锁预防：方法四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04BE-00F4-7645-8AD6-57953C14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128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8488BF-C79D-3347-89CC-F7069F02C646}"/>
              </a:ext>
            </a:extLst>
          </p:cNvPr>
          <p:cNvSpPr/>
          <p:nvPr/>
        </p:nvSpPr>
        <p:spPr>
          <a:xfrm>
            <a:off x="2926289" y="1822383"/>
            <a:ext cx="362691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void proc_A(void)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CN" sz="1400" dirty="0">
                <a:latin typeface="Courier" pitchFamily="2" charset="0"/>
              </a:rPr>
              <a:t>void proc_B(void) {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        /* Time T1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/* Critical Section */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(A);</a:t>
            </a:r>
          </a:p>
          <a:p>
            <a:r>
              <a:rPr lang="en-CN" sz="1400" dirty="0">
                <a:latin typeface="Courier" pitchFamily="2" charset="0"/>
              </a:rPr>
              <a:t>        </a:t>
            </a:r>
            <a:r>
              <a:rPr lang="en-CN" sz="1400" dirty="0">
                <a:solidFill>
                  <a:srgbClr val="FF9300"/>
                </a:solidFill>
                <a:latin typeface="Courier" pitchFamily="2" charset="0"/>
              </a:rPr>
              <a:t>unlock</a:t>
            </a:r>
            <a:r>
              <a:rPr lang="en-CN" sz="1400" dirty="0">
                <a:latin typeface="Courier" pitchFamily="2" charset="0"/>
              </a:rPr>
              <a:t>(B);</a:t>
            </a:r>
          </a:p>
          <a:p>
            <a:r>
              <a:rPr lang="en-CN" sz="1400" dirty="0">
                <a:latin typeface="Courier" pitchFamily="2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6F6147-9538-884B-8935-8CEB53982CD4}"/>
              </a:ext>
            </a:extLst>
          </p:cNvPr>
          <p:cNvCxnSpPr>
            <a:cxnSpLocks/>
          </p:cNvCxnSpPr>
          <p:nvPr/>
        </p:nvCxnSpPr>
        <p:spPr>
          <a:xfrm flipV="1">
            <a:off x="3784736" y="2209428"/>
            <a:ext cx="0" cy="236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188001-1405-CD45-A5EE-D8B048A46D4F}"/>
              </a:ext>
            </a:extLst>
          </p:cNvPr>
          <p:cNvSpPr/>
          <p:nvPr/>
        </p:nvSpPr>
        <p:spPr>
          <a:xfrm>
            <a:off x="3984648" y="337941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抢占锁A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BAEB8-8DCC-5D48-B318-6225789F42CD}"/>
              </a:ext>
            </a:extLst>
          </p:cNvPr>
          <p:cNvSpPr/>
          <p:nvPr/>
        </p:nvSpPr>
        <p:spPr>
          <a:xfrm>
            <a:off x="5369099" y="3237488"/>
            <a:ext cx="2531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+mn-ea"/>
              </a:rPr>
              <a:t>需要让执行pro</a:t>
            </a:r>
            <a:r>
              <a:rPr lang="en-US" altLang="zh-CN" sz="1600" dirty="0" err="1">
                <a:solidFill>
                  <a:srgbClr val="FF0000"/>
                </a:solidFill>
                <a:latin typeface="+mn-ea"/>
              </a:rPr>
              <a:t>c_A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的线程</a:t>
            </a:r>
            <a:br>
              <a:rPr lang="en-US" altLang="zh-CN" sz="1600" dirty="0">
                <a:solidFill>
                  <a:srgbClr val="FF0000"/>
                </a:solidFill>
                <a:latin typeface="+mn-ea"/>
              </a:rPr>
            </a:br>
            <a:r>
              <a:rPr lang="en-US" sz="1600" dirty="0" err="1">
                <a:solidFill>
                  <a:srgbClr val="FF0000"/>
                </a:solidFill>
                <a:latin typeface="+mn-ea"/>
              </a:rPr>
              <a:t>回滚到拿锁A之前的状态</a:t>
            </a:r>
            <a:endParaRPr lang="en-CN" sz="16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79CF387-700B-F5C8-6B94-C0CE157423E9}"/>
              </a:ext>
            </a:extLst>
          </p:cNvPr>
          <p:cNvSpPr/>
          <p:nvPr/>
        </p:nvSpPr>
        <p:spPr>
          <a:xfrm>
            <a:off x="439010" y="1172178"/>
            <a:ext cx="6536457" cy="56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允许资源抢占：需要考虑如何恢复</a:t>
            </a: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E5767-7E9B-B653-8CC8-9AB998E44947}"/>
              </a:ext>
            </a:extLst>
          </p:cNvPr>
          <p:cNvSpPr txBox="1"/>
          <p:nvPr/>
        </p:nvSpPr>
        <p:spPr>
          <a:xfrm>
            <a:off x="6084168" y="48289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死锁条件：资源非抢占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503562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如何解决死锁？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0DEC5-F235-A547-A737-546BA54D7D8C}"/>
              </a:ext>
            </a:extLst>
          </p:cNvPr>
          <p:cNvSpPr/>
          <p:nvPr/>
        </p:nvSpPr>
        <p:spPr>
          <a:xfrm>
            <a:off x="755576" y="2703831"/>
            <a:ext cx="1415772" cy="7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/>
              <a:t>解决死锁</a:t>
            </a:r>
            <a:endParaRPr lang="en-US" altLang="zh-C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D5124-F482-5F43-8231-2B223C05C07D}"/>
              </a:ext>
            </a:extLst>
          </p:cNvPr>
          <p:cNvSpPr/>
          <p:nvPr/>
        </p:nvSpPr>
        <p:spPr>
          <a:xfrm>
            <a:off x="3347864" y="1561356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出问题再处理：死锁的检测与恢复</a:t>
            </a:r>
            <a:endParaRPr lang="en-US" altLang="zh-CN" sz="2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506172-B547-B74D-8DBB-C5D5F71CA877}"/>
              </a:ext>
            </a:extLst>
          </p:cNvPr>
          <p:cNvSpPr/>
          <p:nvPr/>
        </p:nvSpPr>
        <p:spPr>
          <a:xfrm>
            <a:off x="3419872" y="2760131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/>
              <a:t>设计时避免：死锁预防</a:t>
            </a:r>
            <a:endParaRPr lang="en-US" altLang="zh-CN" sz="2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5C6AB-EF73-9745-96DE-4CEF974EA3B1}"/>
              </a:ext>
            </a:extLst>
          </p:cNvPr>
          <p:cNvSpPr/>
          <p:nvPr/>
        </p:nvSpPr>
        <p:spPr>
          <a:xfrm>
            <a:off x="3419872" y="4027553"/>
            <a:ext cx="5256584" cy="69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00" b="1"/>
              <a:t>运行时避免死锁：死锁避免</a:t>
            </a:r>
            <a:endParaRPr lang="en-US" altLang="zh-CN" sz="2300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D84FE-A0A0-5347-BC59-3E1C3CD3D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4AEC2-438E-3242-AE30-6F8C313D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129</a:t>
            </a:fld>
            <a:endParaRPr lang="zh-CN" altLang="en-US"/>
          </a:p>
        </p:txBody>
      </p:sp>
      <p:sp>
        <p:nvSpPr>
          <p:cNvPr id="12" name="Left Brace 4">
            <a:extLst>
              <a:ext uri="{FF2B5EF4-FFF2-40B4-BE49-F238E27FC236}">
                <a16:creationId xmlns:a16="http://schemas.microsoft.com/office/drawing/2014/main" id="{CA91CF3B-F705-5841-AAC6-7AD1D2BAAF72}"/>
              </a:ext>
            </a:extLst>
          </p:cNvPr>
          <p:cNvSpPr/>
          <p:nvPr/>
        </p:nvSpPr>
        <p:spPr>
          <a:xfrm>
            <a:off x="2411760" y="1921396"/>
            <a:ext cx="360040" cy="2520280"/>
          </a:xfrm>
          <a:prstGeom prst="leftBrace">
            <a:avLst>
              <a:gd name="adj1" fmla="val 5330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557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D00A-7B3C-6944-A41B-19B8D054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/>
              <a:t>大纲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C2272-CA2E-C042-A632-9AFA7FF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914121-B42F-5A48-9C2F-59BACB227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lang="en-CN" dirty="0"/>
              <a:t>多线程问题</a:t>
            </a:r>
            <a:r>
              <a:rPr lang="zh-CN" altLang="en-US" dirty="0"/>
              <a:t>：</a:t>
            </a:r>
            <a:r>
              <a:rPr lang="en-CN" dirty="0"/>
              <a:t>竞争条件</a:t>
            </a:r>
          </a:p>
          <a:p>
            <a:r>
              <a:rPr lang="zh-CN" altLang="en-US" dirty="0"/>
              <a:t>四种</a:t>
            </a:r>
            <a:r>
              <a:rPr lang="en-CN"/>
              <a:t>同步原语</a:t>
            </a:r>
            <a:endParaRPr lang="en-CN" dirty="0"/>
          </a:p>
          <a:p>
            <a:pPr lvl="1"/>
            <a:r>
              <a:rPr lang="en-CN"/>
              <a:t>互斥锁</a:t>
            </a:r>
            <a:endParaRPr lang="en-CN" dirty="0">
              <a:solidFill>
                <a:schemeClr val="accent1"/>
              </a:solidFill>
            </a:endParaRPr>
          </a:p>
          <a:p>
            <a:pPr lvl="1"/>
            <a:r>
              <a:rPr lang="en-CN"/>
              <a:t>条件变量</a:t>
            </a:r>
            <a:endParaRPr lang="en-CN" dirty="0">
              <a:solidFill>
                <a:schemeClr val="accent1"/>
              </a:solidFill>
            </a:endParaRPr>
          </a:p>
          <a:p>
            <a:pPr lvl="1"/>
            <a:r>
              <a:rPr lang="en-CN"/>
              <a:t>信号量</a:t>
            </a:r>
          </a:p>
          <a:p>
            <a:pPr lvl="1"/>
            <a:r>
              <a:rPr lang="en-CN"/>
              <a:t>读写锁</a:t>
            </a:r>
            <a:endParaRPr lang="zh-CN" altLang="en-US" dirty="0"/>
          </a:p>
          <a:p>
            <a:r>
              <a:rPr lang="zh-CN" altLang="en-US" dirty="0"/>
              <a:t>死锁问题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2387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死锁避免：银行家算法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1079612" y="1141341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死锁避免：运行时检查是否会出现死锁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7734A-96D5-5A48-B72F-E7C52729FC6A}"/>
              </a:ext>
            </a:extLst>
          </p:cNvPr>
          <p:cNvSpPr/>
          <p:nvPr/>
        </p:nvSpPr>
        <p:spPr>
          <a:xfrm>
            <a:off x="616766" y="1705372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银行家算法的核心：</a:t>
            </a: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5259F-EAFC-3E44-9D42-D5C11B3E0752}"/>
              </a:ext>
            </a:extLst>
          </p:cNvPr>
          <p:cNvSpPr/>
          <p:nvPr/>
        </p:nvSpPr>
        <p:spPr>
          <a:xfrm>
            <a:off x="899592" y="2288878"/>
            <a:ext cx="6536457" cy="246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CN" sz="2000" dirty="0"/>
              <a:t>所有</a:t>
            </a:r>
            <a:r>
              <a:rPr lang="zh-CN" altLang="en-US" sz="2000" dirty="0"/>
              <a:t>线程获取资源需要通过</a:t>
            </a:r>
            <a:r>
              <a:rPr lang="zh-CN" altLang="en-US" sz="2000" b="1" dirty="0"/>
              <a:t>管理者</a:t>
            </a:r>
            <a:r>
              <a:rPr lang="zh-CN" altLang="en-US" sz="2000" dirty="0"/>
              <a:t>同意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管理者</a:t>
            </a:r>
            <a:r>
              <a:rPr lang="zh-CN" altLang="en-US" sz="2000" b="1" dirty="0"/>
              <a:t>预演</a:t>
            </a:r>
            <a:r>
              <a:rPr lang="zh-CN" altLang="en-US" sz="2000" dirty="0"/>
              <a:t>会不会造成死锁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如果会造成：阻塞线程，下次再给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</a:pPr>
            <a:r>
              <a:rPr lang="zh-CN" altLang="en-US" sz="2000" dirty="0"/>
              <a:t>如果不会造成：给线程该资源</a:t>
            </a:r>
            <a:endParaRPr lang="en-US" altLang="zh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76D8A-96F4-0944-9269-5114212A0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1F19B-597C-9C4A-8216-32298C05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349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死锁避免：银行家算法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1079612" y="1141341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如何</a:t>
            </a:r>
            <a:r>
              <a:rPr lang="zh-CN" altLang="en-US" b="1"/>
              <a:t>预演判断</a:t>
            </a:r>
            <a:r>
              <a:rPr lang="zh-CN" altLang="en-US"/>
              <a:t>？将系统划分为两个状态</a:t>
            </a: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7734A-96D5-5A48-B72F-E7C52729FC6A}"/>
              </a:ext>
            </a:extLst>
          </p:cNvPr>
          <p:cNvSpPr/>
          <p:nvPr/>
        </p:nvSpPr>
        <p:spPr>
          <a:xfrm>
            <a:off x="827584" y="2399041"/>
            <a:ext cx="223224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安全状态</a:t>
            </a:r>
            <a:endParaRPr lang="en-US" altLang="zh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DBF98-3BEF-6B47-8149-1D0863127C4A}"/>
              </a:ext>
            </a:extLst>
          </p:cNvPr>
          <p:cNvSpPr/>
          <p:nvPr/>
        </p:nvSpPr>
        <p:spPr>
          <a:xfrm>
            <a:off x="470003" y="3524669"/>
            <a:ext cx="223224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非安全状态</a:t>
            </a:r>
            <a:endParaRPr lang="en-US" altLang="zh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3F2C9-1E2B-A949-8FEE-0C57081A3F50}"/>
              </a:ext>
            </a:extLst>
          </p:cNvPr>
          <p:cNvSpPr/>
          <p:nvPr/>
        </p:nvSpPr>
        <p:spPr>
          <a:xfrm>
            <a:off x="683568" y="1818012"/>
            <a:ext cx="5869632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对于一组线程</a:t>
            </a:r>
            <a:r>
              <a:rPr lang="en-US" altLang="zh-CN" dirty="0"/>
              <a:t> {P1, P2, ... , </a:t>
            </a:r>
            <a:r>
              <a:rPr lang="en-US" altLang="zh-CN" dirty="0" err="1"/>
              <a:t>Pn</a:t>
            </a:r>
            <a:r>
              <a:rPr lang="en-US" altLang="zh-CN" dirty="0"/>
              <a:t>}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9DADB-159A-D641-A572-C12C675AD55C}"/>
              </a:ext>
            </a:extLst>
          </p:cNvPr>
          <p:cNvSpPr/>
          <p:nvPr/>
        </p:nvSpPr>
        <p:spPr>
          <a:xfrm>
            <a:off x="809603" y="2943908"/>
            <a:ext cx="7992888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能找出至少一个执行序列，如</a:t>
            </a:r>
            <a:r>
              <a:rPr lang="en-US" altLang="zh-CN" dirty="0"/>
              <a:t>P2-&gt;P1-&gt;P5...</a:t>
            </a:r>
            <a:r>
              <a:rPr lang="zh-CN" altLang="en-US" dirty="0"/>
              <a:t>让所有线程需求得到满足</a:t>
            </a:r>
            <a:endParaRPr lang="en-US" altLang="zh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3FC50-A69C-804D-8EBE-C2F8EBB1E9AE}"/>
              </a:ext>
            </a:extLst>
          </p:cNvPr>
          <p:cNvSpPr/>
          <p:nvPr/>
        </p:nvSpPr>
        <p:spPr>
          <a:xfrm>
            <a:off x="1259632" y="4069536"/>
            <a:ext cx="396044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不能找出这个序列，必定会导致死锁</a:t>
            </a:r>
            <a:endParaRPr lang="en-US" altLang="zh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E2BF2-2B7B-3849-8DB3-D54BD89E3DEA}"/>
              </a:ext>
            </a:extLst>
          </p:cNvPr>
          <p:cNvSpPr/>
          <p:nvPr/>
        </p:nvSpPr>
        <p:spPr>
          <a:xfrm>
            <a:off x="1079612" y="4794670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银行家算法：保证系统一直处于</a:t>
            </a:r>
            <a:r>
              <a:rPr lang="zh-CN" altLang="en-US" b="1"/>
              <a:t>安全状态</a:t>
            </a:r>
            <a:r>
              <a:rPr lang="zh-CN" altLang="en-US"/>
              <a:t>，且按照这个序列执行</a:t>
            </a:r>
            <a:endParaRPr lang="en-US" altLang="zh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6BD4D-E7F7-B14F-9262-CDB44F5C7991}"/>
              </a:ext>
            </a:extLst>
          </p:cNvPr>
          <p:cNvSpPr/>
          <p:nvPr/>
        </p:nvSpPr>
        <p:spPr>
          <a:xfrm>
            <a:off x="5207929" y="4213909"/>
            <a:ext cx="2376264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安全性检查算法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F973C-845D-A94A-BD44-33019434FEC3}"/>
              </a:ext>
            </a:extLst>
          </p:cNvPr>
          <p:cNvCxnSpPr>
            <a:cxnSpLocks/>
          </p:cNvCxnSpPr>
          <p:nvPr/>
        </p:nvCxnSpPr>
        <p:spPr>
          <a:xfrm flipH="1">
            <a:off x="5436097" y="4622098"/>
            <a:ext cx="288031" cy="19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53AE7-F5A4-6145-8BFA-BC2CC209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B238-BABC-0F4D-BB12-F2973A21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275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银行家算法：安全性检查</a:t>
            </a:r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078BD-F7DC-564F-93C6-5083676195A6}"/>
              </a:ext>
            </a:extLst>
          </p:cNvPr>
          <p:cNvSpPr/>
          <p:nvPr/>
        </p:nvSpPr>
        <p:spPr>
          <a:xfrm>
            <a:off x="539552" y="1345332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四个数据结构：</a:t>
            </a:r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35AFD-3214-7544-AA7E-543B5094AFA0}"/>
              </a:ext>
            </a:extLst>
          </p:cNvPr>
          <p:cNvSpPr/>
          <p:nvPr/>
        </p:nvSpPr>
        <p:spPr>
          <a:xfrm>
            <a:off x="899592" y="2145341"/>
            <a:ext cx="6030416" cy="222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全局可利用资源：Available[M]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每</a:t>
            </a:r>
            <a:r>
              <a:rPr lang="zh-CN" altLang="en-US" dirty="0">
                <a:latin typeface="+mn-ea"/>
              </a:rPr>
              <a:t>线程</a:t>
            </a:r>
            <a:r>
              <a:rPr lang="en-CN" dirty="0">
                <a:latin typeface="+mn-ea"/>
              </a:rPr>
              <a:t>最大需求量：Max[N][M]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已分配资源：Allocation[N][M]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>
                <a:latin typeface="+mn-ea"/>
              </a:rPr>
              <a:t>还需要的资源：Need[N][M]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E2105-7887-5A43-B8DD-7CD81A3B9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DE6508-EB25-574D-883A-56A3E97284D3}"/>
              </a:ext>
            </a:extLst>
          </p:cNvPr>
          <p:cNvSpPr/>
          <p:nvPr/>
        </p:nvSpPr>
        <p:spPr>
          <a:xfrm>
            <a:off x="4506085" y="1500966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个资源 </a:t>
            </a:r>
            <a:r>
              <a:rPr lang="en-US" altLang="zh-CN" dirty="0">
                <a:latin typeface="+mn-ea"/>
              </a:rPr>
              <a:t>N</a:t>
            </a:r>
            <a:r>
              <a:rPr lang="zh-CN" altLang="en-US" dirty="0">
                <a:latin typeface="+mn-ea"/>
              </a:rPr>
              <a:t>个线程</a:t>
            </a:r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961F4-2BED-C24B-A400-72DB977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996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某时刻系统状态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分配给能满足其全部需求的线程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</a:t>
            </a: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9D2DE-010B-0E45-B7E3-6898171F3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7C74-2EAA-924E-A69A-896CBE8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786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模拟</a:t>
            </a:r>
            <a:r>
              <a:rPr lang="en-US" altLang="zh-CN" dirty="0"/>
              <a:t>P2</a:t>
            </a:r>
            <a:r>
              <a:rPr lang="zh-CN" altLang="en-US" dirty="0"/>
              <a:t>执行完成（</a:t>
            </a:r>
            <a:r>
              <a:rPr lang="en-US" altLang="zh-CN" dirty="0">
                <a:solidFill>
                  <a:srgbClr val="C00000"/>
                </a:solidFill>
              </a:rPr>
              <a:t>P2</a:t>
            </a:r>
            <a:r>
              <a:rPr lang="zh-CN" altLang="en-US" dirty="0">
                <a:solidFill>
                  <a:srgbClr val="C00000"/>
                </a:solidFill>
              </a:rPr>
              <a:t>持有的资源释放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3C8E0-62E6-CA4C-8727-1892AE25E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3198-0887-FC4E-A40E-FA0F426F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573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solidFill>
                            <a:schemeClr val="accent1"/>
                          </a:solidFill>
                          <a:effectLst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模拟</a:t>
            </a:r>
            <a:r>
              <a:rPr lang="en-US" altLang="zh-CN"/>
              <a:t>P1</a:t>
            </a:r>
            <a:r>
              <a:rPr lang="zh-CN" altLang="en-US"/>
              <a:t>执行完成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49E03-0AAB-5C42-82C3-64FFA193F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3038E-40D6-764B-8C91-0AEEE500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039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>
                          <a:solidFill>
                            <a:schemeClr val="accent1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CC7091-7523-4842-97E4-7893A93E0C0A}"/>
              </a:ext>
            </a:extLst>
          </p:cNvPr>
          <p:cNvSpPr/>
          <p:nvPr/>
        </p:nvSpPr>
        <p:spPr>
          <a:xfrm>
            <a:off x="1079612" y="4213327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模拟</a:t>
            </a:r>
            <a:r>
              <a:rPr lang="en-US" altLang="zh-CN"/>
              <a:t>P3</a:t>
            </a:r>
            <a:r>
              <a:rPr lang="zh-CN" altLang="en-US"/>
              <a:t>执行完成</a:t>
            </a: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838503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分配给能满足其全部需求的线程</a:t>
            </a: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743F3-19C3-FE41-9C09-F40C50486A8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B8296-4838-9040-868D-F8F792F40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CE91A-D290-3542-AFAE-A5576446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650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269174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/>
              <a:t>通过安全性检查：处于安全状态！</a:t>
            </a: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82FCD0-A300-4248-A4BC-17B90B5066F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69C83-96BE-9342-83D4-2CE336D86620}"/>
              </a:ext>
            </a:extLst>
          </p:cNvPr>
          <p:cNvSpPr/>
          <p:nvPr/>
        </p:nvSpPr>
        <p:spPr>
          <a:xfrm>
            <a:off x="1220482" y="4783068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新来请求：</a:t>
            </a:r>
            <a:r>
              <a:rPr lang="en-US" altLang="zh-CN" dirty="0">
                <a:solidFill>
                  <a:srgbClr val="C00000"/>
                </a:solidFill>
              </a:rPr>
              <a:t>P1</a:t>
            </a:r>
            <a:r>
              <a:rPr lang="zh-CN" altLang="en-US" dirty="0">
                <a:solidFill>
                  <a:srgbClr val="C00000"/>
                </a:solidFill>
              </a:rPr>
              <a:t>请求资源，需要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资源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份，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>
                <a:solidFill>
                  <a:srgbClr val="C00000"/>
                </a:solidFill>
              </a:rPr>
              <a:t>资源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份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BE247-BEB3-DA4F-B818-BAA0F406D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7BD9-DB59-5B4A-9CB8-CF7E85A5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银行家算法安全性检查：一个例子</a:t>
            </a:r>
            <a:endParaRPr lang="en-C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DFC2BA-BE67-1349-BA09-D6E82BA8FAA7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2065412"/>
          <a:ext cx="82296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376333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18976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40053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70662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200715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831797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77261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630135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193297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Max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Allocation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Need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Available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46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60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P1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3→1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</a:rPr>
                        <a:t>1→0</a:t>
                      </a:r>
                      <a:endParaRPr lang="en-CN" sz="200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12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P2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CN" sz="2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3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P3</a:t>
                      </a:r>
                      <a:endParaRPr lang="en-US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0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CN" sz="20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754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2C3FA8-8F65-4D47-A044-3D6556A28E54}"/>
              </a:ext>
            </a:extLst>
          </p:cNvPr>
          <p:cNvSpPr/>
          <p:nvPr/>
        </p:nvSpPr>
        <p:spPr>
          <a:xfrm>
            <a:off x="1079612" y="4039944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新来请求：</a:t>
            </a:r>
            <a:r>
              <a:rPr lang="en-US" altLang="zh-CN" dirty="0"/>
              <a:t>P1</a:t>
            </a:r>
            <a:r>
              <a:rPr lang="zh-CN" altLang="en-US" dirty="0"/>
              <a:t>请求资源，需要</a:t>
            </a:r>
            <a:r>
              <a:rPr lang="en-US" altLang="zh-CN" dirty="0"/>
              <a:t>A</a:t>
            </a:r>
            <a:r>
              <a:rPr lang="zh-CN" altLang="en-US" dirty="0"/>
              <a:t>资源</a:t>
            </a:r>
            <a:r>
              <a:rPr lang="en-US" altLang="zh-CN" dirty="0"/>
              <a:t>2</a:t>
            </a:r>
            <a:r>
              <a:rPr lang="zh-CN" altLang="en-US" dirty="0"/>
              <a:t>份，</a:t>
            </a:r>
            <a:r>
              <a:rPr lang="en-US" altLang="zh-CN" dirty="0"/>
              <a:t>B</a:t>
            </a:r>
            <a:r>
              <a:rPr lang="zh-CN" altLang="en-US" dirty="0"/>
              <a:t>资源</a:t>
            </a:r>
            <a:r>
              <a:rPr lang="en-US" altLang="zh-CN" dirty="0"/>
              <a:t>1</a:t>
            </a:r>
            <a:r>
              <a:rPr lang="zh-CN" altLang="en-US" dirty="0"/>
              <a:t>份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82FCD0-A300-4248-A4BC-17B90B5066F1}"/>
              </a:ext>
            </a:extLst>
          </p:cNvPr>
          <p:cNvSpPr/>
          <p:nvPr/>
        </p:nvSpPr>
        <p:spPr>
          <a:xfrm>
            <a:off x="1187624" y="121659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安全序列： </a:t>
            </a:r>
            <a:r>
              <a:rPr lang="en-US" altLang="zh-CN"/>
              <a:t>P2 -&gt;</a:t>
            </a:r>
            <a:r>
              <a:rPr lang="zh-CN" altLang="en-US"/>
              <a:t> </a:t>
            </a:r>
            <a:r>
              <a:rPr lang="en-US" altLang="zh-CN"/>
              <a:t>P1</a:t>
            </a:r>
            <a:r>
              <a:rPr lang="zh-CN" altLang="en-US"/>
              <a:t> </a:t>
            </a:r>
            <a:r>
              <a:rPr lang="en-US" altLang="zh-CN"/>
              <a:t>-&gt; P3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F06B9B-5990-994A-96DE-714CA4F17389}"/>
              </a:ext>
            </a:extLst>
          </p:cNvPr>
          <p:cNvSpPr/>
          <p:nvPr/>
        </p:nvSpPr>
        <p:spPr>
          <a:xfrm>
            <a:off x="1042628" y="4413449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 dirty="0"/>
              <a:t>假设</a:t>
            </a:r>
            <a:r>
              <a:rPr lang="zh-CN" altLang="en-US" dirty="0"/>
              <a:t>分配给它，运行安全检查：无法通过</a:t>
            </a:r>
            <a:endParaRPr lang="en-US" altLang="zh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0D527-B1C3-E549-BE4E-8390E161ACC1}"/>
              </a:ext>
            </a:extLst>
          </p:cNvPr>
          <p:cNvSpPr/>
          <p:nvPr/>
        </p:nvSpPr>
        <p:spPr>
          <a:xfrm>
            <a:off x="1079612" y="4780286"/>
            <a:ext cx="698477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</a:rPr>
              <a:t>采取行动：阻塞</a:t>
            </a:r>
            <a:r>
              <a:rPr lang="en-US" altLang="zh-CN">
                <a:solidFill>
                  <a:schemeClr val="accent1"/>
                </a:solidFill>
              </a:rPr>
              <a:t>P1</a:t>
            </a:r>
            <a:r>
              <a:rPr lang="zh-CN" altLang="en-US">
                <a:solidFill>
                  <a:schemeClr val="accent1"/>
                </a:solidFill>
              </a:rPr>
              <a:t>，保证系统维持在安全状态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AB207-87B4-2442-9975-36C440AE8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A79A-8249-8F47-AA1A-FDA070F3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0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D00A-7B3C-6944-A41B-19B8D054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C2272-CA2E-C042-A632-9AFA7FF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914121-B42F-5A48-9C2F-59BACB227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四种</a:t>
            </a:r>
            <a:r>
              <a:rPr lang="en-CN"/>
              <a:t>同步原语</a:t>
            </a:r>
            <a:endParaRPr lang="en-CN" dirty="0"/>
          </a:p>
          <a:p>
            <a:pPr lvl="1"/>
            <a:r>
              <a:rPr lang="en-CN" dirty="0"/>
              <a:t>互斥锁</a:t>
            </a:r>
            <a:r>
              <a:rPr lang="zh-CN" altLang="en-US" dirty="0"/>
              <a:t>：保证</a:t>
            </a:r>
            <a:r>
              <a:rPr lang="zh-CN" altLang="en-US" dirty="0">
                <a:solidFill>
                  <a:schemeClr val="accent1"/>
                </a:solidFill>
              </a:rPr>
              <a:t>互斥访问</a:t>
            </a:r>
            <a:endParaRPr lang="en-CN" dirty="0">
              <a:solidFill>
                <a:schemeClr val="accent1"/>
              </a:solidFill>
            </a:endParaRPr>
          </a:p>
          <a:p>
            <a:pPr lvl="1"/>
            <a:r>
              <a:rPr lang="en-CN" dirty="0"/>
              <a:t>条件变量</a:t>
            </a:r>
            <a:r>
              <a:rPr lang="zh-CN" altLang="en-US" dirty="0"/>
              <a:t>：提供</a:t>
            </a:r>
            <a:r>
              <a:rPr lang="zh-CN" altLang="en-US" dirty="0">
                <a:solidFill>
                  <a:schemeClr val="accent1"/>
                </a:solidFill>
              </a:rPr>
              <a:t>睡眠</a:t>
            </a:r>
            <a:r>
              <a:rPr lang="en-US" altLang="zh-CN" dirty="0">
                <a:solidFill>
                  <a:schemeClr val="accent1"/>
                </a:solidFill>
              </a:rPr>
              <a:t>/</a:t>
            </a:r>
            <a:r>
              <a:rPr lang="zh-CN" altLang="en-US" dirty="0">
                <a:solidFill>
                  <a:schemeClr val="accent1"/>
                </a:solidFill>
              </a:rPr>
              <a:t>唤醒</a:t>
            </a:r>
            <a:endParaRPr lang="en-CN" dirty="0">
              <a:solidFill>
                <a:schemeClr val="accent1"/>
              </a:solidFill>
            </a:endParaRPr>
          </a:p>
          <a:p>
            <a:pPr lvl="1"/>
            <a:r>
              <a:rPr lang="en-CN" dirty="0"/>
              <a:t>信号量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chemeClr val="accent1"/>
                </a:solidFill>
              </a:rPr>
              <a:t>资源</a:t>
            </a:r>
            <a:r>
              <a:rPr lang="zh-CN" altLang="en-US" dirty="0"/>
              <a:t>管理</a:t>
            </a:r>
            <a:endParaRPr lang="en-CN" dirty="0"/>
          </a:p>
          <a:p>
            <a:pPr lvl="1"/>
            <a:r>
              <a:rPr lang="en-CN" dirty="0"/>
              <a:t>读写锁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chemeClr val="accent1"/>
                </a:solidFill>
              </a:rPr>
              <a:t>区分读者</a:t>
            </a:r>
            <a:r>
              <a:rPr lang="zh-CN" altLang="en-US" dirty="0"/>
              <a:t>以提高并行度</a:t>
            </a:r>
          </a:p>
          <a:p>
            <a:r>
              <a:rPr lang="zh-CN" altLang="en-US" dirty="0"/>
              <a:t>锁的实现</a:t>
            </a:r>
            <a:endParaRPr lang="en-US" altLang="zh-CN" dirty="0"/>
          </a:p>
          <a:p>
            <a:pPr lvl="1"/>
            <a:r>
              <a:rPr lang="zh-CN" altLang="en-US" dirty="0"/>
              <a:t>自旋锁</a:t>
            </a:r>
            <a:endParaRPr lang="en-US" altLang="zh-CN" dirty="0"/>
          </a:p>
          <a:p>
            <a:pPr lvl="1"/>
            <a:r>
              <a:rPr lang="zh-CN" altLang="en-US" dirty="0"/>
              <a:t>排号锁</a:t>
            </a:r>
            <a:endParaRPr lang="en-US" altLang="zh-CN" dirty="0"/>
          </a:p>
          <a:p>
            <a:pPr lvl="1"/>
            <a:r>
              <a:rPr lang="zh-CN" altLang="en-US" dirty="0"/>
              <a:t>读写锁</a:t>
            </a:r>
            <a:endParaRPr lang="en-US" altLang="zh-CN" dirty="0"/>
          </a:p>
          <a:p>
            <a:r>
              <a:rPr lang="zh-CN" altLang="en-US" dirty="0"/>
              <a:t>死锁问题与预防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465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思考：多个生产者会怎么样？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发送者 </a:t>
            </a:r>
            <a:r>
              <a:rPr kumimoji="1" lang="en-US" altLang="zh-CN" dirty="0"/>
              <a:t>(</a:t>
            </a:r>
            <a:r>
              <a:rPr kumimoji="1" lang="zh-CN" altLang="en-US" dirty="0"/>
              <a:t>生产者</a:t>
            </a:r>
            <a:r>
              <a:rPr kumimoji="1" lang="en-US" altLang="zh-CN" dirty="0"/>
              <a:t>)</a:t>
            </a:r>
          </a:p>
          <a:p>
            <a:pPr lvl="3">
              <a:buNone/>
            </a:pPr>
            <a:r>
              <a:rPr kumimoji="1" lang="en-US" altLang="zh-CN" dirty="0"/>
              <a:t>while (true) {</a:t>
            </a:r>
            <a:br>
              <a:rPr kumimoji="1" lang="en-US" altLang="zh-CN" dirty="0"/>
            </a:br>
            <a:r>
              <a:rPr kumimoji="1" lang="en-US" altLang="zh-CN" dirty="0"/>
              <a:t>  /* Produce an item/msg */</a:t>
            </a:r>
          </a:p>
          <a:p>
            <a:pPr lvl="3">
              <a:buNone/>
            </a:pPr>
            <a:r>
              <a:rPr kumimoji="1" lang="en-US" altLang="zh-CN" dirty="0"/>
              <a:t>        while (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pPr lvl="3">
              <a:buNone/>
            </a:pPr>
            <a:r>
              <a:rPr kumimoji="1" lang="en-US" altLang="zh-CN" dirty="0"/>
              <a:t>	        ;   /* do nothing -- no free buffers */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--;</a:t>
            </a:r>
          </a:p>
          <a:p>
            <a:pPr lvl="3">
              <a:buNone/>
            </a:pPr>
            <a:r>
              <a:rPr kumimoji="1" lang="en-US" altLang="zh-CN" dirty="0"/>
              <a:t>	    buffer[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] = msg;</a:t>
            </a:r>
          </a:p>
          <a:p>
            <a:pPr lvl="3">
              <a:buNone/>
            </a:pPr>
            <a:r>
              <a:rPr kumimoji="1" lang="en-US" altLang="zh-CN" dirty="0"/>
              <a:t>	    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+ 1) % BUFFER_SIZE;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filled_slot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++;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/>
              <a:t>…</a:t>
            </a:r>
          </a:p>
          <a:p>
            <a:pPr lvl="3">
              <a:buNone/>
            </a:pPr>
            <a:r>
              <a:rPr kumimoji="1" lang="en-US" altLang="zh-CN" dirty="0"/>
              <a:t>     }</a:t>
            </a:r>
          </a:p>
          <a:p>
            <a:pPr lvl="3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2CC52-460D-FB44-B2EF-5C82DB00BC31}"/>
              </a:ext>
            </a:extLst>
          </p:cNvPr>
          <p:cNvSpPr/>
          <p:nvPr/>
        </p:nvSpPr>
        <p:spPr>
          <a:xfrm>
            <a:off x="2334856" y="2554092"/>
            <a:ext cx="4181360" cy="559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67AC24-726E-7A4E-BAA2-DE756BE22FF0}"/>
              </a:ext>
            </a:extLst>
          </p:cNvPr>
          <p:cNvSpPr txBox="1"/>
          <p:nvPr/>
        </p:nvSpPr>
        <p:spPr>
          <a:xfrm>
            <a:off x="5364088" y="16475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当没有空间时，发送者盲等</a:t>
            </a:r>
            <a:endParaRPr kumimoji="1"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9F354EE-B0D7-3F4B-B99C-F1B6156D0126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4425536" y="1832170"/>
            <a:ext cx="938552" cy="7219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74C04AB-5BD9-204C-A5CD-5E8DCA333BB9}"/>
              </a:ext>
            </a:extLst>
          </p:cNvPr>
          <p:cNvSpPr txBox="1"/>
          <p:nvPr/>
        </p:nvSpPr>
        <p:spPr>
          <a:xfrm>
            <a:off x="6756561" y="350528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发送者放置消息 </a:t>
            </a:r>
            <a:endParaRPr kumimoji="1"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E25EE5-3857-0E4C-ABC3-04963F438C30}"/>
              </a:ext>
            </a:extLst>
          </p:cNvPr>
          <p:cNvSpPr/>
          <p:nvPr/>
        </p:nvSpPr>
        <p:spPr>
          <a:xfrm>
            <a:off x="2334856" y="3577580"/>
            <a:ext cx="3259774" cy="297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EA61726-1396-7743-B16A-89A924CDB46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584799" y="3689948"/>
            <a:ext cx="1171762" cy="3163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FFAD-3494-E74C-81C0-B185F3E6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/>
              <a:t>多核</a:t>
            </a:r>
            <a:r>
              <a:rPr lang="zh-CN" altLang="en-US"/>
              <a:t>不是免费的午餐</a:t>
            </a:r>
            <a:endParaRPr lang="en-CN"/>
          </a:p>
        </p:txBody>
      </p:sp>
      <p:pic>
        <p:nvPicPr>
          <p:cNvPr id="5" name="Picture 4" descr="A group of people standing in the sand&#10;&#10;Description automatically generated">
            <a:extLst>
              <a:ext uri="{FF2B5EF4-FFF2-40B4-BE49-F238E27FC236}">
                <a16:creationId xmlns:a16="http://schemas.microsoft.com/office/drawing/2014/main" id="{C2F6BEA9-92AB-F54F-ACB4-6B90A7C14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5349"/>
            <a:ext cx="3226912" cy="362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7A445-DFFA-B34F-B2E9-29B6BF867132}"/>
              </a:ext>
            </a:extLst>
          </p:cNvPr>
          <p:cNvSpPr txBox="1"/>
          <p:nvPr/>
        </p:nvSpPr>
        <p:spPr>
          <a:xfrm>
            <a:off x="890409" y="4807851"/>
            <a:ext cx="266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网图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：多核的真相</a:t>
            </a:r>
            <a:endParaRPr lang="en-CN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6B8B2DD-31CD-254D-A051-F645D5EA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930884"/>
            <a:ext cx="4546848" cy="56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CN" sz="1800" b="0" dirty="0"/>
              <a:t>面临</a:t>
            </a:r>
            <a:r>
              <a:rPr lang="zh-CN" altLang="en-US" sz="1800" b="0" dirty="0"/>
              <a:t>的两个问题：</a:t>
            </a:r>
            <a:endParaRPr lang="en-US" altLang="zh-CN" sz="1800" b="0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7BE16F2-E53E-E544-B3F2-77465D31DDF3}"/>
              </a:ext>
            </a:extLst>
          </p:cNvPr>
          <p:cNvSpPr txBox="1">
            <a:spLocks/>
          </p:cNvSpPr>
          <p:nvPr/>
        </p:nvSpPr>
        <p:spPr>
          <a:xfrm>
            <a:off x="4572000" y="1063406"/>
            <a:ext cx="4546848" cy="1585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b="0" dirty="0"/>
              <a:t>假设现在需要建房子：</a:t>
            </a:r>
            <a:endParaRPr lang="en-US" altLang="zh-CN" sz="1800" b="0" dirty="0"/>
          </a:p>
          <a:p>
            <a:r>
              <a:rPr lang="zh-CN" altLang="en-US" sz="1800" b="0" dirty="0"/>
              <a:t>工作量 </a:t>
            </a:r>
            <a:r>
              <a:rPr lang="en-US" altLang="zh-CN" sz="1800" b="0" dirty="0"/>
              <a:t>=</a:t>
            </a:r>
            <a:r>
              <a:rPr lang="zh-CN" altLang="en-US" sz="1800" b="0" dirty="0"/>
              <a:t> </a:t>
            </a:r>
            <a:r>
              <a:rPr lang="en-US" altLang="zh-CN" sz="1800" b="0" dirty="0"/>
              <a:t>1000</a:t>
            </a:r>
            <a:r>
              <a:rPr lang="zh-CN" altLang="en-US" sz="1800" b="0" dirty="0"/>
              <a:t>人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年</a:t>
            </a:r>
            <a:endParaRPr lang="en-US" altLang="zh-CN" sz="1800" b="0" dirty="0"/>
          </a:p>
          <a:p>
            <a:r>
              <a:rPr lang="zh-CN" altLang="en-US" sz="1800" b="0" dirty="0"/>
              <a:t>工头找了</a:t>
            </a:r>
            <a:r>
              <a:rPr lang="en-US" altLang="zh-CN" sz="1800" b="0" dirty="0"/>
              <a:t>10</a:t>
            </a:r>
            <a:r>
              <a:rPr lang="zh-CN" altLang="en-US" sz="1800" b="0" dirty="0"/>
              <a:t>万人，需要多久？</a:t>
            </a:r>
            <a:endParaRPr lang="en-US" altLang="zh-CN" sz="1800" b="0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B6D4107-0F42-E54A-9D35-84EB552D14DC}"/>
              </a:ext>
            </a:extLst>
          </p:cNvPr>
          <p:cNvSpPr txBox="1">
            <a:spLocks/>
          </p:cNvSpPr>
          <p:nvPr/>
        </p:nvSpPr>
        <p:spPr>
          <a:xfrm>
            <a:off x="4572000" y="3494825"/>
            <a:ext cx="3888432" cy="179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AutoNum type="arabicPeriod"/>
            </a:pPr>
            <a:r>
              <a:rPr lang="zh-CN" altLang="en-US" sz="1800" b="0" dirty="0"/>
              <a:t>工人人多手杂，不听指挥，导致施工事故（</a:t>
            </a:r>
            <a:r>
              <a:rPr lang="zh-CN" altLang="en-US" sz="1800" dirty="0"/>
              <a:t>正确性</a:t>
            </a:r>
            <a:r>
              <a:rPr lang="zh-CN" altLang="en-US" sz="1800" b="0" dirty="0"/>
              <a:t>问题）</a:t>
            </a:r>
            <a:endParaRPr lang="en-US" altLang="zh-CN" sz="1800" b="0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zh-CN" altLang="en-US" sz="1800" b="0" dirty="0"/>
              <a:t>工具有限，大部分工人无事可干（</a:t>
            </a:r>
            <a:r>
              <a:rPr lang="zh-CN" altLang="en-US" sz="1800" dirty="0"/>
              <a:t>性能可扩展性</a:t>
            </a:r>
            <a:r>
              <a:rPr lang="zh-CN" altLang="en-US" sz="1800" b="0" dirty="0"/>
              <a:t>问题）</a:t>
            </a:r>
            <a:endParaRPr lang="en-US" altLang="zh-CN" sz="18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73170-6440-7149-9B4E-AF5C50862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957B-F40F-544C-9BF2-050CA0D1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8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并发带来的同步问题：竞争条件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9194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FFAD-3494-E74C-81C0-B185F3E6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多线程计数实例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73170-6440-7149-9B4E-AF5C50862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957B-F40F-544C-9BF2-050CA0D1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DE43F-737C-A848-B50F-74935E98DDBA}"/>
              </a:ext>
            </a:extLst>
          </p:cNvPr>
          <p:cNvSpPr/>
          <p:nvPr/>
        </p:nvSpPr>
        <p:spPr>
          <a:xfrm>
            <a:off x="576702" y="1622501"/>
            <a:ext cx="566496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a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*routine(void 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1000000000;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a++;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NULL;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AE39D-3BE4-E54C-B4E5-C465AF4927C4}"/>
              </a:ext>
            </a:extLst>
          </p:cNvPr>
          <p:cNvSpPr/>
          <p:nvPr/>
        </p:nvSpPr>
        <p:spPr>
          <a:xfrm>
            <a:off x="475362" y="1117115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>
                <a:highlight>
                  <a:srgbClr val="FFFF00"/>
                </a:highlight>
              </a:rPr>
              <a:t>3</a:t>
            </a:r>
            <a:r>
              <a:rPr lang="zh-CN" altLang="en-US" dirty="0">
                <a:highlight>
                  <a:srgbClr val="FFFF00"/>
                </a:highlight>
              </a:rPr>
              <a:t>个线程</a:t>
            </a:r>
            <a:r>
              <a:rPr lang="zh-CN" altLang="en-US" dirty="0"/>
              <a:t>，同时执行下面程序：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09AE0-6C88-EC49-876F-8E074B909B79}"/>
              </a:ext>
            </a:extLst>
          </p:cNvPr>
          <p:cNvSpPr/>
          <p:nvPr/>
        </p:nvSpPr>
        <p:spPr>
          <a:xfrm>
            <a:off x="571069" y="388584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输出结果是多少？</a:t>
            </a:r>
            <a:endParaRPr lang="en-US" altLang="zh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C05D4-5D9E-4840-8C1D-05559BB08E7E}"/>
              </a:ext>
            </a:extLst>
          </p:cNvPr>
          <p:cNvSpPr/>
          <p:nvPr/>
        </p:nvSpPr>
        <p:spPr>
          <a:xfrm>
            <a:off x="2803318" y="3885847"/>
            <a:ext cx="534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理论上的结果：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1000000000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6E0C8-24E4-4643-B2F6-FDFCD53C7135}"/>
              </a:ext>
            </a:extLst>
          </p:cNvPr>
          <p:cNvSpPr/>
          <p:nvPr/>
        </p:nvSpPr>
        <p:spPr>
          <a:xfrm>
            <a:off x="2803318" y="4472399"/>
            <a:ext cx="5811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实际在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代</a:t>
            </a:r>
            <a:r>
              <a:rPr lang="en-US" altLang="zh-CN" dirty="0"/>
              <a:t>6</a:t>
            </a:r>
            <a:r>
              <a:rPr lang="zh-CN" altLang="en-US" dirty="0"/>
              <a:t>核</a:t>
            </a:r>
            <a:r>
              <a:rPr lang="en-US" altLang="zh-CN" dirty="0"/>
              <a:t>i7</a:t>
            </a:r>
            <a:r>
              <a:rPr lang="zh-CN" altLang="en-US" dirty="0"/>
              <a:t>中：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1040186238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（结果不唯一）</a:t>
            </a:r>
            <a:endParaRPr lang="en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D8DDE6-CF29-2247-8AFB-0B8780B759BB}"/>
              </a:ext>
            </a:extLst>
          </p:cNvPr>
          <p:cNvSpPr txBox="1"/>
          <p:nvPr/>
        </p:nvSpPr>
        <p:spPr>
          <a:xfrm>
            <a:off x="6372200" y="2424576"/>
            <a:ext cx="205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个线程同时执行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046175-D423-A649-858F-C80927BE9C42}"/>
              </a:ext>
            </a:extLst>
          </p:cNvPr>
          <p:cNvSpPr txBox="1"/>
          <p:nvPr/>
        </p:nvSpPr>
        <p:spPr>
          <a:xfrm>
            <a:off x="6103533" y="468311"/>
            <a:ext cx="2779298" cy="77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多个</a:t>
            </a:r>
            <a:r>
              <a:rPr lang="zh-CN" altLang="en-US" b="1" dirty="0">
                <a:solidFill>
                  <a:schemeClr val="accent1"/>
                </a:solidFill>
              </a:rPr>
              <a:t>进程</a:t>
            </a:r>
            <a:r>
              <a:rPr lang="zh-CN" altLang="en-US" dirty="0"/>
              <a:t>操作</a:t>
            </a:r>
            <a:r>
              <a:rPr lang="zh-CN" altLang="en-US" dirty="0">
                <a:solidFill>
                  <a:schemeClr val="accent1"/>
                </a:solidFill>
              </a:rPr>
              <a:t>共享内存</a:t>
            </a:r>
            <a:r>
              <a:rPr lang="zh-CN" altLang="en-US" dirty="0"/>
              <a:t>中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的变量，同样存在该问题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73212F-9BB8-3946-9E16-652E302D5E83}"/>
              </a:ext>
            </a:extLst>
          </p:cNvPr>
          <p:cNvSpPr txBox="1"/>
          <p:nvPr/>
        </p:nvSpPr>
        <p:spPr>
          <a:xfrm>
            <a:off x="5390795" y="518854"/>
            <a:ext cx="837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注意：</a:t>
            </a:r>
          </a:p>
        </p:txBody>
      </p:sp>
    </p:spTree>
    <p:extLst>
      <p:ext uri="{BB962C8B-B14F-4D97-AF65-F5344CB8AC3E}">
        <p14:creationId xmlns:p14="http://schemas.microsoft.com/office/powerpoint/2010/main" val="10697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75DF-6733-1F42-98AF-68CD47BC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多线程计数中的数据竞争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4D0C3-1A89-3647-91BF-F48745CB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A968C-F12B-9144-85C3-5F1BB94EC522}"/>
              </a:ext>
            </a:extLst>
          </p:cNvPr>
          <p:cNvSpPr/>
          <p:nvPr/>
        </p:nvSpPr>
        <p:spPr>
          <a:xfrm>
            <a:off x="1869597" y="1561356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a++;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B1312-0C23-384C-A945-D18D61C91C6A}"/>
              </a:ext>
            </a:extLst>
          </p:cNvPr>
          <p:cNvSpPr/>
          <p:nvPr/>
        </p:nvSpPr>
        <p:spPr>
          <a:xfrm>
            <a:off x="1892040" y="1128110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线程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B2A27-D565-2744-8F94-02E40241DCA2}"/>
              </a:ext>
            </a:extLst>
          </p:cNvPr>
          <p:cNvSpPr/>
          <p:nvPr/>
        </p:nvSpPr>
        <p:spPr>
          <a:xfrm>
            <a:off x="5485661" y="1561356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a++;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0AF6A2-A4B8-9541-9B6D-A16E457BACF2}"/>
              </a:ext>
            </a:extLst>
          </p:cNvPr>
          <p:cNvSpPr/>
          <p:nvPr/>
        </p:nvSpPr>
        <p:spPr>
          <a:xfrm>
            <a:off x="5508104" y="1128110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线程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9117FC-FADB-BC48-BE29-A94715B76E64}"/>
              </a:ext>
            </a:extLst>
          </p:cNvPr>
          <p:cNvSpPr/>
          <p:nvPr/>
        </p:nvSpPr>
        <p:spPr>
          <a:xfrm>
            <a:off x="539552" y="248816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AD8E2-A8FC-5449-9F1F-8C17B11E5636}"/>
              </a:ext>
            </a:extLst>
          </p:cNvPr>
          <p:cNvSpPr/>
          <p:nvPr/>
        </p:nvSpPr>
        <p:spPr>
          <a:xfrm>
            <a:off x="534064" y="302846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3E973-DA90-B94F-B5AB-9A69663D2FD6}"/>
              </a:ext>
            </a:extLst>
          </p:cNvPr>
          <p:cNvSpPr/>
          <p:nvPr/>
        </p:nvSpPr>
        <p:spPr>
          <a:xfrm>
            <a:off x="534064" y="365162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DDC7A-4D4C-B34E-850C-2BA1A28FF1CB}"/>
              </a:ext>
            </a:extLst>
          </p:cNvPr>
          <p:cNvSpPr/>
          <p:nvPr/>
        </p:nvSpPr>
        <p:spPr>
          <a:xfrm>
            <a:off x="1763688" y="2428208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a; (3)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B77768-BE1A-224A-86F9-E5EECB0A07B3}"/>
              </a:ext>
            </a:extLst>
          </p:cNvPr>
          <p:cNvSpPr/>
          <p:nvPr/>
        </p:nvSpPr>
        <p:spPr>
          <a:xfrm>
            <a:off x="2705091" y="1956887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a的初始值为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，结果应当为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54AA8-2D8F-5942-A89E-57259D45D4EA}"/>
              </a:ext>
            </a:extLst>
          </p:cNvPr>
          <p:cNvSpPr/>
          <p:nvPr/>
        </p:nvSpPr>
        <p:spPr>
          <a:xfrm>
            <a:off x="1776284" y="3028469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F0278-F8A9-3044-9798-813E0F18FA98}"/>
              </a:ext>
            </a:extLst>
          </p:cNvPr>
          <p:cNvSpPr/>
          <p:nvPr/>
        </p:nvSpPr>
        <p:spPr>
          <a:xfrm>
            <a:off x="5169068" y="3028469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a; 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7FB31-D1F2-AB47-8D83-6D04EF20E575}"/>
              </a:ext>
            </a:extLst>
          </p:cNvPr>
          <p:cNvSpPr/>
          <p:nvPr/>
        </p:nvSpPr>
        <p:spPr>
          <a:xfrm>
            <a:off x="1776284" y="3606242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(4)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C7DDF-AB9E-7140-A9F9-1A4E0C33A95A}"/>
              </a:ext>
            </a:extLst>
          </p:cNvPr>
          <p:cNvSpPr/>
          <p:nvPr/>
        </p:nvSpPr>
        <p:spPr>
          <a:xfrm>
            <a:off x="5189316" y="357613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9E0836-B0C8-034A-AEB4-22F40DD8B001}"/>
              </a:ext>
            </a:extLst>
          </p:cNvPr>
          <p:cNvSpPr/>
          <p:nvPr/>
        </p:nvSpPr>
        <p:spPr>
          <a:xfrm>
            <a:off x="5189316" y="4126250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reg_a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7F407-669D-984B-8A1B-23DD82E99B64}"/>
              </a:ext>
            </a:extLst>
          </p:cNvPr>
          <p:cNvSpPr/>
          <p:nvPr/>
        </p:nvSpPr>
        <p:spPr>
          <a:xfrm>
            <a:off x="2324919" y="4719295"/>
            <a:ext cx="4451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最后结果a为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线程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"+1"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操作丢失了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792C67-2F5A-B24C-88EC-A2931B2ADAA7}"/>
              </a:ext>
            </a:extLst>
          </p:cNvPr>
          <p:cNvCxnSpPr/>
          <p:nvPr/>
        </p:nvCxnSpPr>
        <p:spPr>
          <a:xfrm>
            <a:off x="683568" y="2929508"/>
            <a:ext cx="7134280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51033C-4B6A-BF4B-87A4-F55C02A0D822}"/>
              </a:ext>
            </a:extLst>
          </p:cNvPr>
          <p:cNvCxnSpPr/>
          <p:nvPr/>
        </p:nvCxnSpPr>
        <p:spPr>
          <a:xfrm>
            <a:off x="683568" y="3560894"/>
            <a:ext cx="7134280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BBDB85-895F-AB43-ADC2-DD04E50F310E}"/>
              </a:ext>
            </a:extLst>
          </p:cNvPr>
          <p:cNvCxnSpPr/>
          <p:nvPr/>
        </p:nvCxnSpPr>
        <p:spPr>
          <a:xfrm>
            <a:off x="683568" y="4133870"/>
            <a:ext cx="7134280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C35CE63-1138-AECC-0691-112BBA69B074}"/>
              </a:ext>
            </a:extLst>
          </p:cNvPr>
          <p:cNvSpPr txBox="1"/>
          <p:nvPr/>
        </p:nvSpPr>
        <p:spPr>
          <a:xfrm>
            <a:off x="7309247" y="1940595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可以看汇编代码</a:t>
            </a:r>
          </a:p>
        </p:txBody>
      </p:sp>
      <p:sp>
        <p:nvSpPr>
          <p:cNvPr id="15" name="弧 14">
            <a:extLst>
              <a:ext uri="{FF2B5EF4-FFF2-40B4-BE49-F238E27FC236}">
                <a16:creationId xmlns:a16="http://schemas.microsoft.com/office/drawing/2014/main" id="{6C9CC096-E33E-83CB-F482-DE3EC2C3546B}"/>
              </a:ext>
            </a:extLst>
          </p:cNvPr>
          <p:cNvSpPr/>
          <p:nvPr/>
        </p:nvSpPr>
        <p:spPr>
          <a:xfrm flipV="1">
            <a:off x="7204057" y="1849388"/>
            <a:ext cx="1028916" cy="940411"/>
          </a:xfrm>
          <a:prstGeom prst="arc">
            <a:avLst/>
          </a:prstGeom>
          <a:ln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生产者消费者编程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06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 dirty="0"/>
              <a:t>内容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：上海交通大学并行与分布式系统研究所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竞争条件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F46C99-194F-DC4A-B488-DAAFE03C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42" y="1516316"/>
            <a:ext cx="3210947" cy="2057590"/>
          </a:xfr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470DCBA-6355-4843-B922-3011D46729BB}"/>
              </a:ext>
            </a:extLst>
          </p:cNvPr>
          <p:cNvSpPr txBox="1">
            <a:spLocks/>
          </p:cNvSpPr>
          <p:nvPr/>
        </p:nvSpPr>
        <p:spPr>
          <a:xfrm>
            <a:off x="395536" y="1050621"/>
            <a:ext cx="8640960" cy="51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/>
              <a:t>如何确保他们</a:t>
            </a:r>
            <a:r>
              <a:rPr lang="zh-CN" altLang="en-US" sz="2000"/>
              <a:t>不会</a:t>
            </a:r>
            <a:r>
              <a:rPr lang="zh-CN" altLang="en-US" sz="2000" b="0"/>
              <a:t>将新产生的数据放入到同一个缓冲区中，造成</a:t>
            </a:r>
            <a:r>
              <a:rPr lang="zh-CN" altLang="en-US" sz="2000"/>
              <a:t>数据覆盖</a:t>
            </a:r>
            <a:r>
              <a:rPr lang="zh-CN" altLang="en-US" sz="2000" b="0"/>
              <a:t>？</a:t>
            </a:r>
            <a:endParaRPr lang="en-US" altLang="zh-CN" sz="2000" b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C30D858-A30E-0A44-8DCA-2BA5B33CF33D}"/>
              </a:ext>
            </a:extLst>
          </p:cNvPr>
          <p:cNvSpPr txBox="1">
            <a:spLocks/>
          </p:cNvSpPr>
          <p:nvPr/>
        </p:nvSpPr>
        <p:spPr>
          <a:xfrm>
            <a:off x="179512" y="3740630"/>
            <a:ext cx="6526574" cy="62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此时产生了</a:t>
            </a:r>
            <a:r>
              <a:rPr lang="zh-CN" altLang="en-US" sz="2000" dirty="0"/>
              <a:t>竞争条件</a:t>
            </a:r>
            <a:r>
              <a:rPr lang="zh-CN" altLang="en-US" sz="2000" b="0" dirty="0"/>
              <a:t>（又称竞争冒险、竞态条件）：</a:t>
            </a:r>
            <a:endParaRPr lang="en-US" altLang="zh-CN" sz="2000" b="0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F4AF531-AB3E-1B43-85E4-5B9E66AE57D0}"/>
              </a:ext>
            </a:extLst>
          </p:cNvPr>
          <p:cNvSpPr txBox="1">
            <a:spLocks/>
          </p:cNvSpPr>
          <p:nvPr/>
        </p:nvSpPr>
        <p:spPr>
          <a:xfrm>
            <a:off x="539552" y="4291774"/>
            <a:ext cx="8496944" cy="114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/>
              <a:t>当</a:t>
            </a:r>
            <a:r>
              <a:rPr lang="en-US" altLang="zh-CN" sz="2000" b="0" dirty="0"/>
              <a:t>2</a:t>
            </a:r>
            <a:r>
              <a:rPr lang="zh-CN" altLang="en-US" sz="2000" b="0" dirty="0"/>
              <a:t>个或以上线程同时对共享的数据进行操作，其中至少有一个写操作</a:t>
            </a:r>
            <a:endParaRPr lang="en-US" altLang="zh-CN" sz="2000" b="0" dirty="0"/>
          </a:p>
          <a:p>
            <a:r>
              <a:rPr lang="zh-CN" altLang="en-US" sz="2000" b="0" dirty="0"/>
              <a:t>该共享数据最后的结果</a:t>
            </a:r>
            <a:r>
              <a:rPr lang="zh-CN" altLang="en-US" sz="2000" dirty="0"/>
              <a:t>依赖于这些线程特定的执行顺序</a:t>
            </a:r>
            <a:endParaRPr lang="en-US" altLang="zh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3445-94A8-B64D-95A7-540A4596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4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9DC03A-F71F-6248-B13E-9C5F340D8044}"/>
              </a:ext>
            </a:extLst>
          </p:cNvPr>
          <p:cNvSpPr/>
          <p:nvPr/>
        </p:nvSpPr>
        <p:spPr>
          <a:xfrm>
            <a:off x="971600" y="2274106"/>
            <a:ext cx="7440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while (true) {</a:t>
            </a:r>
            <a:br>
              <a:rPr lang="en-CN">
                <a:latin typeface="Courier" pitchFamily="2" charset="0"/>
              </a:rPr>
            </a:br>
            <a:r>
              <a:rPr lang="en-CN">
                <a:latin typeface="Courier" pitchFamily="2" charset="0"/>
              </a:rPr>
              <a:t>	/* Produce an item */</a:t>
            </a:r>
          </a:p>
          <a:p>
            <a:r>
              <a:rPr lang="en-CN">
                <a:latin typeface="Courier" pitchFamily="2" charset="0"/>
              </a:rPr>
              <a:t>	while 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-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BUFFER_SIZE)</a:t>
            </a:r>
          </a:p>
          <a:p>
            <a:r>
              <a:rPr lang="en-CN">
                <a:latin typeface="Courier" pitchFamily="2" charset="0"/>
              </a:rPr>
              <a:t>		;   /* do nothing -- no free buffers */</a:t>
            </a:r>
          </a:p>
          <a:p>
            <a:r>
              <a:rPr lang="en-CN">
                <a:latin typeface="Courier" pitchFamily="2" charset="0"/>
              </a:rPr>
              <a:t>	buffer[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BUFFER_SIZE] = item;</a:t>
            </a:r>
          </a:p>
          <a:p>
            <a:r>
              <a:rPr lang="en-CN">
                <a:latin typeface="Courier" pitchFamily="2" charset="0"/>
              </a:rPr>
              <a:t>	prodCnt = prodCnt + 1;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生产者消费者问题的基础实现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60099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生产者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301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56624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消费者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56E036-1E8C-4E4E-8470-0CEA15A244E6}"/>
              </a:ext>
            </a:extLst>
          </p:cNvPr>
          <p:cNvSpPr/>
          <p:nvPr/>
        </p:nvSpPr>
        <p:spPr>
          <a:xfrm>
            <a:off x="971600" y="2274106"/>
            <a:ext cx="7440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latin typeface="Courier" pitchFamily="2" charset="0"/>
              </a:rPr>
              <a:t>while (true) {</a:t>
            </a:r>
            <a:br>
              <a:rPr lang="en-CN" dirty="0">
                <a:latin typeface="Courier" pitchFamily="2" charset="0"/>
              </a:rPr>
            </a:br>
            <a:r>
              <a:rPr lang="en-CN" dirty="0">
                <a:latin typeface="Courier" pitchFamily="2" charset="0"/>
              </a:rPr>
              <a:t>	while 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en-CN" dirty="0">
                <a:latin typeface="Courier" pitchFamily="2" charset="0"/>
              </a:rPr>
              <a:t>)</a:t>
            </a:r>
          </a:p>
          <a:p>
            <a:r>
              <a:rPr lang="en-CN" dirty="0">
                <a:latin typeface="Courier" pitchFamily="2" charset="0"/>
              </a:rPr>
              <a:t>		;   /* do nothing */</a:t>
            </a:r>
          </a:p>
          <a:p>
            <a:r>
              <a:rPr lang="en-CN" dirty="0">
                <a:latin typeface="Courier" pitchFamily="2" charset="0"/>
              </a:rPr>
              <a:t>	item = [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;</a:t>
            </a:r>
          </a:p>
          <a:p>
            <a:r>
              <a:rPr lang="en-CN" dirty="0">
                <a:latin typeface="Courier" pitchFamily="2" charset="0"/>
              </a:rPr>
              <a:t>	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en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en-CN" dirty="0">
                <a:latin typeface="Courier" pitchFamily="2" charset="0"/>
              </a:rPr>
              <a:t> + 1;</a:t>
            </a:r>
          </a:p>
          <a:p>
            <a:r>
              <a:rPr lang="en-CN" dirty="0">
                <a:latin typeface="Courier" pitchFamily="2" charset="0"/>
              </a:rPr>
              <a:t>}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0C24C7C2-130C-4545-B32E-7AE33A84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生产者消费者问题的基础实现</a:t>
            </a:r>
          </a:p>
        </p:txBody>
      </p:sp>
    </p:spTree>
    <p:extLst>
      <p:ext uri="{BB962C8B-B14F-4D97-AF65-F5344CB8AC3E}">
        <p14:creationId xmlns:p14="http://schemas.microsoft.com/office/powerpoint/2010/main" val="272795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12108D-DCB0-FA4E-A260-5CC8E1C33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8" y="1560571"/>
            <a:ext cx="3809643" cy="2448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4C12B-B3DC-0648-B753-B642A1F544E0}"/>
              </a:ext>
            </a:extLst>
          </p:cNvPr>
          <p:cNvSpPr txBox="1"/>
          <p:nvPr/>
        </p:nvSpPr>
        <p:spPr>
          <a:xfrm>
            <a:off x="2799471" y="37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579C248-C9DA-9749-A7A9-EA432EA3A691}"/>
              </a:ext>
            </a:extLst>
          </p:cNvPr>
          <p:cNvSpPr txBox="1">
            <a:spLocks/>
          </p:cNvSpPr>
          <p:nvPr/>
        </p:nvSpPr>
        <p:spPr>
          <a:xfrm>
            <a:off x="4355976" y="3427094"/>
            <a:ext cx="4608512" cy="168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800" b="0" dirty="0"/>
              <a:t>通过两个计数器来协调</a:t>
            </a:r>
            <a:endParaRPr lang="en-US" altLang="zh-CN" sz="18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1800" b="0" dirty="0"/>
              <a:t>单个生产者与单个消费者</a:t>
            </a:r>
          </a:p>
          <a:p>
            <a:pPr marL="0" indent="0" algn="ctr">
              <a:buFont typeface="Arial" pitchFamily="34" charset="0"/>
              <a:buNone/>
            </a:pPr>
            <a:endParaRPr lang="en-US" altLang="zh-CN" sz="18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AF2D64-5FCC-BE44-B039-EDDCD94AC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DFBD01-503C-AE42-B084-FD89CE1D4B00}"/>
              </a:ext>
            </a:extLst>
          </p:cNvPr>
          <p:cNvCxnSpPr>
            <a:cxnSpLocks/>
          </p:cNvCxnSpPr>
          <p:nvPr/>
        </p:nvCxnSpPr>
        <p:spPr>
          <a:xfrm>
            <a:off x="3659886" y="1539353"/>
            <a:ext cx="0" cy="833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CBE7D-DB31-7B4B-9BF9-82D00BBA0E56}"/>
              </a:ext>
            </a:extLst>
          </p:cNvPr>
          <p:cNvSpPr/>
          <p:nvPr/>
        </p:nvSpPr>
        <p:spPr>
          <a:xfrm>
            <a:off x="915334" y="4084472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urier" pitchFamily="2" charset="0"/>
              </a:rPr>
              <a:t>consCnt %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BUFFER_SIZE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3448E4-E818-0648-9C06-61DEE28372C2}"/>
              </a:ext>
            </a:extLst>
          </p:cNvPr>
          <p:cNvCxnSpPr>
            <a:cxnSpLocks/>
          </p:cNvCxnSpPr>
          <p:nvPr/>
        </p:nvCxnSpPr>
        <p:spPr>
          <a:xfrm flipV="1">
            <a:off x="1318027" y="3203792"/>
            <a:ext cx="0" cy="826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4142875-A6E7-A448-B8AA-90FA6CF2B021}"/>
              </a:ext>
            </a:extLst>
          </p:cNvPr>
          <p:cNvSpPr/>
          <p:nvPr/>
        </p:nvSpPr>
        <p:spPr>
          <a:xfrm>
            <a:off x="888977" y="110688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" pitchFamily="2" charset="0"/>
              </a:rPr>
              <a:t>prodCnt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%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CN">
                <a:latin typeface="Courier" pitchFamily="2" charset="0"/>
              </a:rPr>
              <a:t>BUFFER_SIZE</a:t>
            </a:r>
            <a:endParaRPr lang="en-CN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4C0D04A5-5831-9B4E-9DEC-7A70B081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生产者消费者问题方案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2B34D-C7BC-B143-A3AB-E5EFC135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49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latin typeface="Courier" pitchFamily="2" charset="0"/>
              </a:rPr>
              <a:t>while 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-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BUFFER_SIZE)</a:t>
            </a:r>
          </a:p>
          <a:p>
            <a:r>
              <a:rPr lang="en-CN" dirty="0">
                <a:latin typeface="Courier" pitchFamily="2" charset="0"/>
              </a:rPr>
              <a:t>	;   /* do nothing -- no free buffers */</a:t>
            </a:r>
          </a:p>
          <a:p>
            <a:r>
              <a:rPr lang="en-CN" dirty="0">
                <a:latin typeface="Courier" pitchFamily="2" charset="0"/>
              </a:rPr>
              <a:t>buffer[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CN" dirty="0">
                <a:latin typeface="Courier" pitchFamily="2" charset="0"/>
              </a:rPr>
              <a:t>prodCnt = prodCnt + 1;</a:t>
            </a:r>
            <a:r>
              <a:rPr lang="zh-CN" altLang="en-US" dirty="0">
                <a:latin typeface="Courier" pitchFamily="2" charset="0"/>
              </a:rPr>
              <a:t>*</a:t>
            </a:r>
            <a:endParaRPr lang="en-CN" dirty="0">
              <a:latin typeface="Courier" pitchFamily="2" charset="0"/>
            </a:endParaRPr>
          </a:p>
        </p:txBody>
      </p: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0888B2BD-5285-E44A-B3B7-8C4BD53C7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0126A4-C355-7643-A037-A06303CE303C}"/>
              </a:ext>
            </a:extLst>
          </p:cNvPr>
          <p:cNvSpPr/>
          <p:nvPr/>
        </p:nvSpPr>
        <p:spPr>
          <a:xfrm>
            <a:off x="3917497" y="2329637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3</a:t>
            </a:r>
            <a:r>
              <a:rPr lang="en-US" altLang="zh-CN" dirty="0">
                <a:latin typeface="Courier" pitchFamily="2" charset="0"/>
              </a:rPr>
              <a:t>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BA3E33-3B6E-304B-98E5-A0AE0167B903}"/>
              </a:ext>
            </a:extLst>
          </p:cNvPr>
          <p:cNvSpPr/>
          <p:nvPr/>
        </p:nvSpPr>
        <p:spPr>
          <a:xfrm>
            <a:off x="3959112" y="3949220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3</a:t>
            </a:r>
            <a:r>
              <a:rPr lang="en-US" altLang="zh-CN" dirty="0">
                <a:latin typeface="Courier" pitchFamily="2" charset="0"/>
              </a:rPr>
              <a:t>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pkg2</a:t>
            </a:r>
            <a:r>
              <a:rPr lang="en-US" dirty="0">
                <a:latin typeface="Courier" pitchFamily="2" charset="0"/>
              </a:rPr>
              <a:t>;</a:t>
            </a:r>
            <a:endParaRPr lang="en-CN"/>
          </a:p>
        </p:txBody>
      </p:sp>
      <p:pic>
        <p:nvPicPr>
          <p:cNvPr id="31" name="图片 10">
            <a:extLst>
              <a:ext uri="{FF2B5EF4-FFF2-40B4-BE49-F238E27FC236}">
                <a16:creationId xmlns:a16="http://schemas.microsoft.com/office/drawing/2014/main" id="{281AE49E-3512-8E46-9A91-7913E08E66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D09E128-323B-C44D-85F5-74C88364B4DF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pic>
        <p:nvPicPr>
          <p:cNvPr id="33" name="图片 10">
            <a:extLst>
              <a:ext uri="{FF2B5EF4-FFF2-40B4-BE49-F238E27FC236}">
                <a16:creationId xmlns:a16="http://schemas.microsoft.com/office/drawing/2014/main" id="{905E0B90-3A50-F041-A6FD-F7CA34F37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17" y="3302626"/>
            <a:ext cx="547797" cy="54779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A008B01-3124-6A45-8E5F-FB68ECF212A7}"/>
              </a:ext>
            </a:extLst>
          </p:cNvPr>
          <p:cNvSpPr/>
          <p:nvPr/>
        </p:nvSpPr>
        <p:spPr>
          <a:xfrm>
            <a:off x="2987507" y="33799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2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1AD52EE-CF20-8442-B061-9F3B5B86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u="sng" dirty="0"/>
              <a:t>多</a:t>
            </a:r>
            <a:r>
              <a:rPr lang="zh-CN" altLang="en-US" dirty="0"/>
              <a:t>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756986-4AD9-FC48-B43D-96F12EC1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C958CB-B648-4143-B6BF-93FC365CB778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4BBA86-7723-7F44-B913-56F9FD96BE25}"/>
              </a:ext>
            </a:extLst>
          </p:cNvPr>
          <p:cNvSpPr txBox="1"/>
          <p:nvPr/>
        </p:nvSpPr>
        <p:spPr>
          <a:xfrm>
            <a:off x="3923226" y="2886166"/>
            <a:ext cx="466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prodCnt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 = 4;</a:t>
            </a:r>
            <a:endParaRPr lang="en-CN" altLang="zh-CN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56BAE3-A567-D646-B79F-B94CF0A25CCB}"/>
              </a:ext>
            </a:extLst>
          </p:cNvPr>
          <p:cNvSpPr txBox="1"/>
          <p:nvPr/>
        </p:nvSpPr>
        <p:spPr>
          <a:xfrm>
            <a:off x="3959112" y="4475342"/>
            <a:ext cx="466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prodCnt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 = 5;</a:t>
            </a:r>
            <a:endParaRPr lang="en-CN" altLang="zh-CN">
              <a:solidFill>
                <a:srgbClr val="FF0000"/>
              </a:solidFill>
            </a:endParaRP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79A4141-AB61-3844-A5C0-BBED37588FB3}"/>
              </a:ext>
            </a:extLst>
          </p:cNvPr>
          <p:cNvSpPr txBox="1">
            <a:spLocks/>
          </p:cNvSpPr>
          <p:nvPr/>
        </p:nvSpPr>
        <p:spPr>
          <a:xfrm>
            <a:off x="361977" y="4852191"/>
            <a:ext cx="8458590" cy="564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800" b="0" dirty="0"/>
              <a:t>如何确保他们</a:t>
            </a:r>
            <a:r>
              <a:rPr lang="zh-CN" altLang="en-US" sz="1800" dirty="0"/>
              <a:t>不会</a:t>
            </a:r>
            <a:r>
              <a:rPr lang="zh-CN" altLang="en-US" sz="1800" b="0" dirty="0"/>
              <a:t>将新产生的数据放入到同一个缓冲区中，防止</a:t>
            </a:r>
            <a:r>
              <a:rPr lang="zh-CN" altLang="en-US" sz="1800" dirty="0"/>
              <a:t>数据覆盖</a:t>
            </a:r>
            <a:r>
              <a:rPr lang="zh-CN" altLang="en-US" sz="1800" b="0" dirty="0"/>
              <a:t>？</a:t>
            </a:r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9040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编程抽象：</a:t>
            </a:r>
            <a:r>
              <a:rPr lang="zh-CN" altLang="en-CN" dirty="0"/>
              <a:t>临界区</a:t>
            </a:r>
            <a:r>
              <a:rPr lang="zh-CN" altLang="en-US" dirty="0"/>
              <a:t>（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95C87-CA7B-B44B-ADA7-043694E1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61356"/>
            <a:ext cx="2474242" cy="33061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65BB1-451C-3946-935C-BAA5B2A4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7F865-85C0-5542-B8D5-8083E4388994}"/>
              </a:ext>
            </a:extLst>
          </p:cNvPr>
          <p:cNvSpPr/>
          <p:nvPr/>
        </p:nvSpPr>
        <p:spPr>
          <a:xfrm>
            <a:off x="4451308" y="2517153"/>
            <a:ext cx="3888431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任意时刻，有且只有一个线程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可以进入临界区执行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B5A5F1-7D1D-E942-A77B-E13B9AA30891}"/>
              </a:ext>
            </a:extLst>
          </p:cNvPr>
          <p:cNvCxnSpPr>
            <a:cxnSpLocks/>
          </p:cNvCxnSpPr>
          <p:nvPr/>
        </p:nvCxnSpPr>
        <p:spPr>
          <a:xfrm>
            <a:off x="4093914" y="2954132"/>
            <a:ext cx="6802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AC9CD-5D25-154E-8803-B0A93BA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通过同步原语实现临界区抽象</a:t>
            </a:r>
            <a:endParaRPr lang="en-CN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E778A70-29F2-444F-91CC-FE5DEF33A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1356"/>
            <a:ext cx="8363272" cy="900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同步原语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Synchronization Primitives</a:t>
            </a:r>
            <a:r>
              <a:rPr lang="zh-CN" altLang="en-US" sz="2000" b="0" dirty="0"/>
              <a:t>）是一个平台（如</a:t>
            </a:r>
            <a:r>
              <a:rPr lang="zh-CN" altLang="en-US" sz="2000" dirty="0"/>
              <a:t>操作系统</a:t>
            </a:r>
            <a:r>
              <a:rPr lang="zh-CN" altLang="en-US" sz="2000" b="0" dirty="0"/>
              <a:t>）提供的用于帮助开发者实现线程之间</a:t>
            </a:r>
            <a:r>
              <a:rPr lang="zh-CN" altLang="en-US" sz="2000" dirty="0"/>
              <a:t>同步</a:t>
            </a:r>
            <a:r>
              <a:rPr lang="zh-CN" altLang="en-US" sz="2000" b="0" dirty="0"/>
              <a:t>的</a:t>
            </a:r>
            <a:r>
              <a:rPr lang="zh-CN" altLang="en-US" sz="2000" dirty="0"/>
              <a:t>软件工具</a:t>
            </a:r>
            <a:endParaRPr lang="en-US" altLang="zh-CN" sz="20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672AC-87E6-814F-AD60-BECDFE7ABA14}"/>
              </a:ext>
            </a:extLst>
          </p:cNvPr>
          <p:cNvSpPr txBox="1">
            <a:spLocks/>
          </p:cNvSpPr>
          <p:nvPr/>
        </p:nvSpPr>
        <p:spPr>
          <a:xfrm>
            <a:off x="683568" y="3370367"/>
            <a:ext cx="303468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有限的共享资源上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正确的协同工作</a:t>
            </a:r>
            <a:endParaRPr lang="en-US" altLang="zh-CN" sz="2000" b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E2742-3252-664B-90E8-3B538DE8C6A9}"/>
              </a:ext>
            </a:extLst>
          </p:cNvPr>
          <p:cNvCxnSpPr>
            <a:cxnSpLocks/>
          </p:cNvCxnSpPr>
          <p:nvPr/>
        </p:nvCxnSpPr>
        <p:spPr>
          <a:xfrm>
            <a:off x="3584366" y="3838760"/>
            <a:ext cx="10029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8C2E19-6D82-DD49-9D25-6261CC9CB47F}"/>
              </a:ext>
            </a:extLst>
          </p:cNvPr>
          <p:cNvSpPr txBox="1">
            <a:spLocks/>
          </p:cNvSpPr>
          <p:nvPr/>
        </p:nvSpPr>
        <p:spPr>
          <a:xfrm>
            <a:off x="4728238" y="3263379"/>
            <a:ext cx="3747002" cy="146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有限的共享缓冲区；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生产者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消费者能有序地从</a:t>
            </a:r>
            <a:endParaRPr lang="en-US" altLang="zh-CN" sz="2000" b="0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b="0" dirty="0"/>
              <a:t>共享缓冲区中存放</a:t>
            </a:r>
            <a:r>
              <a:rPr lang="en-US" altLang="zh-CN" sz="2000" b="0" dirty="0"/>
              <a:t>/</a:t>
            </a:r>
            <a:r>
              <a:rPr lang="zh-CN" altLang="en-US" sz="2000" b="0" dirty="0"/>
              <a:t>拿取数据</a:t>
            </a:r>
            <a:endParaRPr lang="en-US" altLang="zh-CN" sz="2000" b="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0F51DDB-8714-2C4D-A68E-B82A5B8ED580}"/>
              </a:ext>
            </a:extLst>
          </p:cNvPr>
          <p:cNvSpPr txBox="1">
            <a:spLocks/>
          </p:cNvSpPr>
          <p:nvPr/>
        </p:nvSpPr>
        <p:spPr>
          <a:xfrm>
            <a:off x="5084399" y="2594947"/>
            <a:ext cx="3034680" cy="4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CN" sz="1800" b="0"/>
              <a:t>在</a:t>
            </a:r>
            <a:r>
              <a:rPr lang="zh-CN" altLang="en-US" sz="1800" b="0"/>
              <a:t>生产者</a:t>
            </a:r>
            <a:r>
              <a:rPr lang="en-US" altLang="zh-CN" sz="1800" b="0"/>
              <a:t>/</a:t>
            </a:r>
            <a:r>
              <a:rPr lang="zh-CN" altLang="en-US" sz="1800" b="0"/>
              <a:t>消费者例子中：</a:t>
            </a:r>
            <a:endParaRPr lang="en-US" altLang="zh-CN" sz="18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5BDC8-7BF7-BF4C-AD19-9BB509252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C5F6-F32F-684A-91A4-49C0B6E1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0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互斥锁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66507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A4C22-93DE-4B4A-8365-5B556FDE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互斥锁的接口：拿锁和放锁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93DB12-9E6E-E74B-90F3-D4AD80E6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互斥锁（</a:t>
            </a:r>
            <a:r>
              <a:rPr kumimoji="1" lang="en-US" altLang="zh-CN" dirty="0"/>
              <a:t>Mutual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Exclusive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）接口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Lock(lock)</a:t>
            </a:r>
            <a:r>
              <a:rPr kumimoji="1" lang="zh-CN" altLang="en-US" dirty="0"/>
              <a:t>：尝试拿到锁“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若当前没有其他线程拿着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，则拿到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，并继续往下执行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若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被其他线程拿着，则不断循环等待放锁（</a:t>
            </a:r>
            <a:r>
              <a:rPr kumimoji="1" lang="en-US" altLang="zh-CN" dirty="0"/>
              <a:t>busy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Unlock(lock)</a:t>
            </a:r>
          </a:p>
          <a:p>
            <a:pPr lvl="2"/>
            <a:r>
              <a:rPr kumimoji="1" lang="zh-CN" altLang="en-US" dirty="0"/>
              <a:t>释放锁</a:t>
            </a:r>
            <a:endParaRPr kumimoji="1" lang="en-US" altLang="zh-CN" dirty="0"/>
          </a:p>
          <a:p>
            <a:r>
              <a:rPr kumimoji="1" lang="zh-CN" altLang="en-US" dirty="0"/>
              <a:t>保证同时只有一个线程能够拿到锁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8E54F1-D4AF-5940-94D6-7996411D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00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begin: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altLang="zh-CN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while </a:t>
            </a:r>
            <a:r>
              <a:rPr lang="en-CN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-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BUFFER_SIZE)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altLang="zh-CN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goto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begin</a:t>
            </a:r>
            <a:r>
              <a:rPr lang="en-CN">
                <a:latin typeface="Courier" pitchFamily="2" charset="0"/>
              </a:rPr>
              <a:t>;   </a:t>
            </a:r>
            <a:r>
              <a:rPr lang="en-CN" dirty="0">
                <a:latin typeface="Courier" pitchFamily="2" charset="0"/>
              </a:rPr>
              <a:t>/* do nothing -- no free buffers */</a:t>
            </a:r>
          </a:p>
          <a:p>
            <a:endParaRPr lang="en-CN" dirty="0">
              <a:latin typeface="Courier" pitchFamily="2" charset="0"/>
            </a:endParaRPr>
          </a:p>
          <a:p>
            <a:endParaRPr lang="en-CN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buffer[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pr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+ 1;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  <a:p>
            <a:endParaRPr lang="en-CN" dirty="0">
              <a:latin typeface="Courier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1A0D55-7ADC-364A-834C-0F00F1CAA6D4}"/>
              </a:ext>
            </a:extLst>
          </p:cNvPr>
          <p:cNvSpPr/>
          <p:nvPr/>
        </p:nvSpPr>
        <p:spPr>
          <a:xfrm>
            <a:off x="3464966" y="1407993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申请进入临界区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85AB2A-09BE-4B48-912D-7226E073EB7C}"/>
              </a:ext>
            </a:extLst>
          </p:cNvPr>
          <p:cNvSpPr/>
          <p:nvPr/>
        </p:nvSpPr>
        <p:spPr>
          <a:xfrm>
            <a:off x="3851920" y="390305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通知离开临界区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7D732-F0F7-1143-8903-3EE4C7E019BD}"/>
              </a:ext>
            </a:extLst>
          </p:cNvPr>
          <p:cNvSpPr/>
          <p:nvPr/>
        </p:nvSpPr>
        <p:spPr>
          <a:xfrm>
            <a:off x="457200" y="2940932"/>
            <a:ext cx="5608788" cy="8640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345C9-F3C2-1743-BAFA-584CFC3DE416}"/>
              </a:ext>
            </a:extLst>
          </p:cNvPr>
          <p:cNvSpPr/>
          <p:nvPr/>
        </p:nvSpPr>
        <p:spPr>
          <a:xfrm>
            <a:off x="6372200" y="3188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临界区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0070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5D1E2-9D2A-9316-DEA7-0E1B9D76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回顾：进程间通信</a:t>
            </a:r>
            <a:r>
              <a:rPr kumimoji="1" lang="en-US" altLang="zh-CN" dirty="0"/>
              <a:t>IPC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FEA73D-0FEC-711B-4D05-4FA525CD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2D2172-24D3-FC54-7801-036D8308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01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…;</a:t>
            </a:r>
            <a:endParaRPr lang="en-CN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buffer[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pro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3217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  <a:endParaRPr lang="en-CN" dirty="0"/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3217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prod</a:t>
            </a:r>
            <a:r>
              <a:rPr lang="en-US" dirty="0" err="1">
                <a:latin typeface="Courier" pitchFamily="2" charset="0"/>
              </a:rPr>
              <a:t>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1FA6A5-CC73-9E45-8380-0AF405896D5A}"/>
              </a:ext>
            </a:extLst>
          </p:cNvPr>
          <p:cNvSpPr/>
          <p:nvPr/>
        </p:nvSpPr>
        <p:spPr>
          <a:xfrm>
            <a:off x="7164288" y="250389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03C6F3-4ACB-014D-8DF8-7AD150A99462}"/>
              </a:ext>
            </a:extLst>
          </p:cNvPr>
          <p:cNvSpPr/>
          <p:nvPr/>
        </p:nvSpPr>
        <p:spPr>
          <a:xfrm>
            <a:off x="7010320" y="411851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没有获取互斥锁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在原地等待</a:t>
            </a:r>
            <a:endParaRPr lang="en-CN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4F63BF8-A0A8-B745-A65F-4FA97D9BEE72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F47FE8-0A66-A64B-84E0-0E894495C535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6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CN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buffer[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32175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prod</a:t>
            </a:r>
            <a:r>
              <a:rPr lang="en-US" dirty="0" err="1">
                <a:latin typeface="Courier" pitchFamily="2" charset="0"/>
              </a:rPr>
              <a:t>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altLang="zh-CN" dirty="0" err="1">
                <a:latin typeface="Courier" pitchFamily="2" charset="0"/>
              </a:rPr>
              <a:t>prod</a:t>
            </a:r>
            <a:r>
              <a:rPr lang="en-US" dirty="0" err="1">
                <a:latin typeface="Courier" pitchFamily="2" charset="0"/>
              </a:rPr>
              <a:t>Cnt</a:t>
            </a:r>
            <a:r>
              <a:rPr lang="en-US" dirty="0">
                <a:latin typeface="Courier" pitchFamily="2" charset="0"/>
              </a:rPr>
              <a:t> = 4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unlock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(&amp;buffer_lock);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3217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prod</a:t>
            </a:r>
            <a:r>
              <a:rPr lang="en-US" dirty="0" err="1">
                <a:latin typeface="Courier" pitchFamily="2" charset="0"/>
              </a:rPr>
              <a:t>Cnt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1FA6A5-CC73-9E45-8380-0AF405896D5A}"/>
              </a:ext>
            </a:extLst>
          </p:cNvPr>
          <p:cNvSpPr/>
          <p:nvPr/>
        </p:nvSpPr>
        <p:spPr>
          <a:xfrm>
            <a:off x="7164288" y="2503895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03C6F3-4ACB-014D-8DF8-7AD150A99462}"/>
              </a:ext>
            </a:extLst>
          </p:cNvPr>
          <p:cNvSpPr/>
          <p:nvPr/>
        </p:nvSpPr>
        <p:spPr>
          <a:xfrm>
            <a:off x="7010320" y="411851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没有获取互斥锁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在原地等待</a:t>
            </a:r>
            <a:endParaRPr lang="en-CN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2AC0340-F3F4-3743-8C2D-6A8D7FD2CF9B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68C22BC-9DAC-1A49-A59D-84E7CD6E2C58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10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CN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buffer[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prodCnt</a:t>
            </a:r>
            <a:r>
              <a:rPr lang="en-CN">
                <a:latin typeface="Courier" pitchFamily="2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prodCnt</a:t>
            </a:r>
            <a:r>
              <a:rPr lang="en-CN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+ 1;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用互斥锁解决多生产者消费者问题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C84187-14CD-954A-BF78-873CDC44D37A}"/>
              </a:ext>
            </a:extLst>
          </p:cNvPr>
          <p:cNvSpPr/>
          <p:nvPr/>
        </p:nvSpPr>
        <p:spPr>
          <a:xfrm>
            <a:off x="323433" y="5323419"/>
            <a:ext cx="2446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latin typeface="Courier" pitchFamily="2" charset="0"/>
              </a:rPr>
              <a:t>*这里假设该操作为原子操作</a:t>
            </a:r>
            <a:endParaRPr lang="en-CN" sz="14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343238B-E873-3D4C-BF47-2A2154001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7" y="2363071"/>
            <a:ext cx="3600400" cy="230715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F31A-E538-CC4B-B56A-B1B1DAC5A08E}"/>
              </a:ext>
            </a:extLst>
          </p:cNvPr>
          <p:cNvSpPr/>
          <p:nvPr/>
        </p:nvSpPr>
        <p:spPr>
          <a:xfrm>
            <a:off x="3917497" y="2329637"/>
            <a:ext cx="32175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3)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buffer[3]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pkg1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altLang="zh-CN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4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unlock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(&amp;buffer_lock);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14" name="图片 10">
            <a:extLst>
              <a:ext uri="{FF2B5EF4-FFF2-40B4-BE49-F238E27FC236}">
                <a16:creationId xmlns:a16="http://schemas.microsoft.com/office/drawing/2014/main" id="{38B403C9-BEB3-F240-A354-474FD43E6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3150226"/>
            <a:ext cx="547797" cy="5477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E0BC6B-F098-9644-87D6-140C811AC344}"/>
              </a:ext>
            </a:extLst>
          </p:cNvPr>
          <p:cNvSpPr/>
          <p:nvPr/>
        </p:nvSpPr>
        <p:spPr>
          <a:xfrm>
            <a:off x="2835107" y="322750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" pitchFamily="2" charset="0"/>
              </a:rPr>
              <a:t>1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D5D1B-E7EE-564E-B998-2538C3664053}"/>
              </a:ext>
            </a:extLst>
          </p:cNvPr>
          <p:cNvSpPr/>
          <p:nvPr/>
        </p:nvSpPr>
        <p:spPr>
          <a:xfrm>
            <a:off x="2123728" y="3937620"/>
            <a:ext cx="179376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0FBD6-BAC2-2848-8C30-1EE6CF4392B7}"/>
              </a:ext>
            </a:extLst>
          </p:cNvPr>
          <p:cNvSpPr/>
          <p:nvPr/>
        </p:nvSpPr>
        <p:spPr>
          <a:xfrm>
            <a:off x="3978361" y="3980011"/>
            <a:ext cx="3217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prodCnt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</a:t>
            </a:r>
            <a:r>
              <a:rPr lang="en-CN">
                <a:solidFill>
                  <a:srgbClr val="FF0000"/>
                </a:solidFill>
                <a:latin typeface="Courier" pitchFamily="2" charset="0"/>
              </a:rPr>
              <a:t>lock);</a:t>
            </a:r>
            <a:r>
              <a:rPr lang="en-US" altLang="zh-CN" dirty="0">
                <a:latin typeface="Courier" pitchFamily="2" charset="0"/>
              </a:rPr>
              <a:t> …;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buffer[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] = pkg2;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F0AEB8-9065-844A-8730-91969F055BD6}"/>
              </a:ext>
            </a:extLst>
          </p:cNvPr>
          <p:cNvSpPr/>
          <p:nvPr/>
        </p:nvSpPr>
        <p:spPr>
          <a:xfrm>
            <a:off x="7126776" y="425701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获取互斥锁</a:t>
            </a:r>
          </a:p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进入临界区</a:t>
            </a:r>
            <a:endParaRPr lang="en-CN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167C5CC-7F8D-8E4F-8052-A42A0DD3253A}"/>
              </a:ext>
            </a:extLst>
          </p:cNvPr>
          <p:cNvCxnSpPr/>
          <p:nvPr/>
        </p:nvCxnSpPr>
        <p:spPr>
          <a:xfrm>
            <a:off x="0" y="3937620"/>
            <a:ext cx="914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80C94AF-0FD4-7244-AD31-64212E52E4C6}"/>
              </a:ext>
            </a:extLst>
          </p:cNvPr>
          <p:cNvCxnSpPr/>
          <p:nvPr/>
        </p:nvCxnSpPr>
        <p:spPr>
          <a:xfrm>
            <a:off x="0" y="2329637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17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zh-CN" altLang="en-US" dirty="0"/>
              <a:t>用互斥锁解决多线程计数问题</a:t>
            </a:r>
            <a:endParaRPr lang="en-C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DC29E7-5169-9D47-8FBE-8B0C9A8C5027}"/>
              </a:ext>
            </a:extLst>
          </p:cNvPr>
          <p:cNvSpPr/>
          <p:nvPr/>
        </p:nvSpPr>
        <p:spPr>
          <a:xfrm>
            <a:off x="576702" y="1622501"/>
            <a:ext cx="5664968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a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*routine(void 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1000000000;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pthread_mutex_lock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global_lock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a++;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pthread_mutex_unlock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global_lock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NULL;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2770C-B4C1-7144-BE84-26BFA6D8D67B}"/>
              </a:ext>
            </a:extLst>
          </p:cNvPr>
          <p:cNvSpPr/>
          <p:nvPr/>
        </p:nvSpPr>
        <p:spPr>
          <a:xfrm>
            <a:off x="6676774" y="1897794"/>
            <a:ext cx="1874852" cy="78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pthread库提供的互斥锁实现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328E36-832A-2849-86D8-C50CB40A6D1E}"/>
              </a:ext>
            </a:extLst>
          </p:cNvPr>
          <p:cNvSpPr/>
          <p:nvPr/>
        </p:nvSpPr>
        <p:spPr>
          <a:xfrm>
            <a:off x="475362" y="1117115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3</a:t>
            </a:r>
            <a:r>
              <a:rPr lang="zh-CN" altLang="en-US" dirty="0"/>
              <a:t>个线程，同时执行下面程序：</a:t>
            </a:r>
            <a:endParaRPr lang="en-US" altLang="zh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93E645-C38F-E549-9387-895D48524AED}"/>
              </a:ext>
            </a:extLst>
          </p:cNvPr>
          <p:cNvSpPr/>
          <p:nvPr/>
        </p:nvSpPr>
        <p:spPr>
          <a:xfrm>
            <a:off x="577486" y="4419747"/>
            <a:ext cx="29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输出结果为：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03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377D33D-A78D-1349-B1DC-0C17DB2E6BF7}"/>
              </a:ext>
            </a:extLst>
          </p:cNvPr>
          <p:cNvSpPr txBox="1">
            <a:spLocks/>
          </p:cNvSpPr>
          <p:nvPr/>
        </p:nvSpPr>
        <p:spPr>
          <a:xfrm>
            <a:off x="539552" y="4272386"/>
            <a:ext cx="7704856" cy="1102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DED5-9A2D-1B43-9EFA-F6CA5A90D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78942-D5E2-304A-84F0-1DFD262C4096}"/>
              </a:ext>
            </a:extLst>
          </p:cNvPr>
          <p:cNvSpPr/>
          <p:nvPr/>
        </p:nvSpPr>
        <p:spPr>
          <a:xfrm>
            <a:off x="603661" y="1162742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while </a:t>
            </a:r>
            <a:r>
              <a:rPr lang="en-CN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prodCnt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-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 err="1">
                <a:latin typeface="Courier" pitchFamily="2" charset="0"/>
              </a:rPr>
              <a:t>consCnt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</a:t>
            </a:r>
            <a:r>
              <a:rPr lang="en-CN">
                <a:latin typeface="Courier" pitchFamily="2" charset="0"/>
              </a:rPr>
              <a:t>SIZE)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CN">
                <a:latin typeface="Courier" pitchFamily="2" charset="0"/>
              </a:rPr>
              <a:t>;   </a:t>
            </a:r>
            <a:r>
              <a:rPr lang="en-CN" dirty="0">
                <a:latin typeface="Courier" pitchFamily="2" charset="0"/>
              </a:rPr>
              <a:t>/* do nothing -- no free buffers */</a:t>
            </a:r>
          </a:p>
          <a:p>
            <a:endParaRPr lang="en-US" altLang="zh-CN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l</a:t>
            </a:r>
            <a:r>
              <a:rPr lang="en-CN" altLang="zh-CN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  <a:endParaRPr lang="en-US" altLang="zh-CN" dirty="0">
              <a:latin typeface="Courier" pitchFamily="2" charset="0"/>
            </a:endParaRPr>
          </a:p>
          <a:p>
            <a:endParaRPr lang="en-CN" dirty="0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buffer[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pr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%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BUFFER_SIZE] = item;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= </a:t>
            </a:r>
            <a:r>
              <a:rPr lang="en-US" altLang="zh-CN" dirty="0" err="1">
                <a:solidFill>
                  <a:srgbClr val="FF0000"/>
                </a:solidFill>
                <a:latin typeface="Courier" pitchFamily="2" charset="0"/>
              </a:rPr>
              <a:t>prod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</a:t>
            </a:r>
            <a:r>
              <a:rPr lang="en-CN" dirty="0">
                <a:latin typeface="Courier" pitchFamily="2" charset="0"/>
              </a:rPr>
              <a:t>+ 1;</a:t>
            </a:r>
          </a:p>
          <a:p>
            <a:endParaRPr lang="en-CN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unl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ock(&amp;buffer_lock);</a:t>
            </a:r>
          </a:p>
          <a:p>
            <a:endParaRPr lang="en-CN" dirty="0">
              <a:latin typeface="Courier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3071B2-A388-D649-809D-9B01A7BF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/>
          <a:p>
            <a:r>
              <a:rPr lang="zh-CN" altLang="en-US" dirty="0"/>
              <a:t>思考题：这样改写代码正确吗？</a:t>
            </a:r>
            <a:endParaRPr lang="en-C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BCB-9C93-3A40-871E-03FA2EDF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1A0D55-7ADC-364A-834C-0F00F1CAA6D4}"/>
              </a:ext>
            </a:extLst>
          </p:cNvPr>
          <p:cNvSpPr/>
          <p:nvPr/>
        </p:nvSpPr>
        <p:spPr>
          <a:xfrm>
            <a:off x="3427982" y="2532918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申请进入临界区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85AB2A-09BE-4B48-912D-7226E073EB7C}"/>
              </a:ext>
            </a:extLst>
          </p:cNvPr>
          <p:cNvSpPr/>
          <p:nvPr/>
        </p:nvSpPr>
        <p:spPr>
          <a:xfrm>
            <a:off x="3851920" y="3903054"/>
            <a:ext cx="2214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urier" pitchFamily="2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通知离开临界区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7D732-F0F7-1143-8903-3EE4C7E019BD}"/>
              </a:ext>
            </a:extLst>
          </p:cNvPr>
          <p:cNvSpPr/>
          <p:nvPr/>
        </p:nvSpPr>
        <p:spPr>
          <a:xfrm>
            <a:off x="457200" y="2940932"/>
            <a:ext cx="5608788" cy="8640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345C9-F3C2-1743-BAFA-584CFC3DE416}"/>
              </a:ext>
            </a:extLst>
          </p:cNvPr>
          <p:cNvSpPr/>
          <p:nvPr/>
        </p:nvSpPr>
        <p:spPr>
          <a:xfrm>
            <a:off x="6372200" y="31883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Courier" pitchFamily="2" charset="0"/>
              </a:rPr>
              <a:t>临界区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4188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条件变量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4380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B6393-54AD-D04F-9860-5BB6FC578869}"/>
              </a:ext>
            </a:extLst>
          </p:cNvPr>
          <p:cNvSpPr/>
          <p:nvPr/>
        </p:nvSpPr>
        <p:spPr>
          <a:xfrm>
            <a:off x="2514021" y="1561356"/>
            <a:ext cx="411595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while(</a:t>
            </a:r>
            <a:r>
              <a:rPr lang="en-US" altLang="zh-CN" sz="1600" dirty="0">
                <a:latin typeface="Courier" pitchFamily="2" charset="0"/>
              </a:rPr>
              <a:t>locked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busy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之前互斥锁的实现中：</a:t>
            </a:r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4BAA0-3F33-034E-909B-09655632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2E30DE-F31F-934C-A5DA-59820D2E38F0}"/>
              </a:ext>
            </a:extLst>
          </p:cNvPr>
          <p:cNvSpPr/>
          <p:nvPr/>
        </p:nvSpPr>
        <p:spPr>
          <a:xfrm>
            <a:off x="3109326" y="529433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</a:t>
            </a:r>
            <a:r>
              <a:rPr lang="zh-CN" altLang="en-US" b="1" dirty="0">
                <a:latin typeface="Courier" pitchFamily="2" charset="0"/>
              </a:rPr>
              <a:t>睡眠</a:t>
            </a:r>
            <a:r>
              <a:rPr lang="en-US" altLang="zh-CN" b="1" dirty="0">
                <a:latin typeface="Courier" pitchFamily="2" charset="0"/>
              </a:rPr>
              <a:t>/</a:t>
            </a:r>
            <a:r>
              <a:rPr lang="zh-CN" altLang="en-US" b="1" dirty="0">
                <a:latin typeface="Courier" pitchFamily="2" charset="0"/>
              </a:rPr>
              <a:t>唤醒</a:t>
            </a:r>
            <a:r>
              <a:rPr lang="zh-CN" altLang="en-US" dirty="0">
                <a:latin typeface="Courier" pitchFamily="2" charset="0"/>
              </a:rPr>
              <a:t>机制，避免无意义的等待</a:t>
            </a:r>
            <a:endParaRPr lang="en-CN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101B5CB-F4FA-F549-AADB-D71E6FAFF9A8}"/>
              </a:ext>
            </a:extLst>
          </p:cNvPr>
          <p:cNvSpPr/>
          <p:nvPr/>
        </p:nvSpPr>
        <p:spPr>
          <a:xfrm>
            <a:off x="3653236" y="1058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solidFill>
                  <a:srgbClr val="FF0000"/>
                </a:solidFill>
              </a:rPr>
              <a:t>让</a:t>
            </a:r>
            <a:r>
              <a:rPr lang="zh-CN" altLang="en-US" dirty="0">
                <a:solidFill>
                  <a:srgbClr val="FF0000"/>
                </a:solidFill>
              </a:rPr>
              <a:t>操作系统的</a:t>
            </a:r>
            <a:r>
              <a:rPr lang="en-CN">
                <a:solidFill>
                  <a:srgbClr val="FF0000"/>
                </a:solidFill>
              </a:rPr>
              <a:t>调度器调度其他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CN">
                <a:solidFill>
                  <a:srgbClr val="FF0000"/>
                </a:solidFill>
              </a:rPr>
              <a:t>线程执行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1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B6393-54AD-D04F-9860-5BB6FC578869}"/>
              </a:ext>
            </a:extLst>
          </p:cNvPr>
          <p:cNvSpPr/>
          <p:nvPr/>
        </p:nvSpPr>
        <p:spPr>
          <a:xfrm>
            <a:off x="2514021" y="1561356"/>
            <a:ext cx="4115957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while(</a:t>
            </a:r>
            <a:r>
              <a:rPr lang="en-US" altLang="zh-CN" sz="1600" dirty="0">
                <a:latin typeface="Courier" pitchFamily="2" charset="0"/>
              </a:rPr>
              <a:t>locked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busy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之前互斥锁的实现中：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F9E56-9CEF-F64A-A6A3-44ABBB07E253}"/>
              </a:ext>
            </a:extLst>
          </p:cNvPr>
          <p:cNvSpPr/>
          <p:nvPr/>
        </p:nvSpPr>
        <p:spPr>
          <a:xfrm>
            <a:off x="251520" y="2522497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条件变量：利用睡眠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唤醒机制，避免无意义的等待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4ADA1-3BC6-E341-B5B8-CB7193482BC5}"/>
              </a:ext>
            </a:extLst>
          </p:cNvPr>
          <p:cNvSpPr/>
          <p:nvPr/>
        </p:nvSpPr>
        <p:spPr>
          <a:xfrm>
            <a:off x="611560" y="3266196"/>
            <a:ext cx="3444919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if(!</a:t>
            </a:r>
            <a:r>
              <a:rPr lang="en-US" sz="1600" dirty="0" err="1">
                <a:latin typeface="Courier" pitchFamily="2" charset="0"/>
              </a:rPr>
              <a:t>some_condition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Courier" pitchFamily="2" charset="0"/>
              </a:rPr>
              <a:t>     </a:t>
            </a:r>
            <a:r>
              <a:rPr lang="en-US" altLang="zh-CN" sz="1600" dirty="0" err="1">
                <a:latin typeface="Courier" pitchFamily="2" charset="0"/>
              </a:rPr>
              <a:t>cond_</a:t>
            </a:r>
            <a:r>
              <a:rPr lang="en-US" sz="1600" dirty="0" err="1">
                <a:latin typeface="Courier" pitchFamily="2" charset="0"/>
              </a:rPr>
              <a:t>wait</a:t>
            </a:r>
            <a:r>
              <a:rPr lang="en-US" sz="1600" dirty="0">
                <a:latin typeface="Courier" pitchFamily="2" charset="0"/>
              </a:rPr>
              <a:t>(condition);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BFFCC-B428-B447-B2AE-B60FD81EE19A}"/>
              </a:ext>
            </a:extLst>
          </p:cNvPr>
          <p:cNvSpPr/>
          <p:nvPr/>
        </p:nvSpPr>
        <p:spPr>
          <a:xfrm>
            <a:off x="4972117" y="3937620"/>
            <a:ext cx="3315721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u</a:t>
            </a:r>
            <a:r>
              <a:rPr lang="en-CN" sz="1600">
                <a:latin typeface="Courier" pitchFamily="2" charset="0"/>
              </a:rPr>
              <a:t>pdate(some_condition);</a:t>
            </a:r>
          </a:p>
          <a:p>
            <a:pPr>
              <a:lnSpc>
                <a:spcPct val="150000"/>
              </a:lnSpc>
            </a:pPr>
            <a:r>
              <a:rPr lang="en-US" altLang="zh-CN" sz="1600" dirty="0" err="1">
                <a:latin typeface="Courier" pitchFamily="2" charset="0"/>
              </a:rPr>
              <a:t>cond_</a:t>
            </a:r>
            <a:r>
              <a:rPr lang="en-US" sz="1600" dirty="0" err="1">
                <a:latin typeface="Courier" pitchFamily="2" charset="0"/>
              </a:rPr>
              <a:t>s</a:t>
            </a:r>
            <a:r>
              <a:rPr lang="en-CN" sz="1600">
                <a:latin typeface="Courier" pitchFamily="2" charset="0"/>
              </a:rPr>
              <a:t>ignal(condition);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B1FD2D-A576-4742-95F9-7AABC34B7B25}"/>
              </a:ext>
            </a:extLst>
          </p:cNvPr>
          <p:cNvCxnSpPr>
            <a:cxnSpLocks/>
          </p:cNvCxnSpPr>
          <p:nvPr/>
        </p:nvCxnSpPr>
        <p:spPr>
          <a:xfrm>
            <a:off x="4499992" y="3266196"/>
            <a:ext cx="0" cy="2182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25CF8-8A23-3A47-85E8-9989487DA3B1}"/>
              </a:ext>
            </a:extLst>
          </p:cNvPr>
          <p:cNvSpPr/>
          <p:nvPr/>
        </p:nvSpPr>
        <p:spPr>
          <a:xfrm>
            <a:off x="1373145" y="3048196"/>
            <a:ext cx="1696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-0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3C098B-068C-5241-8488-770C0C4992C1}"/>
              </a:ext>
            </a:extLst>
          </p:cNvPr>
          <p:cNvSpPr/>
          <p:nvPr/>
        </p:nvSpPr>
        <p:spPr>
          <a:xfrm>
            <a:off x="5365068" y="3037073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线程</a:t>
            </a:r>
            <a:r>
              <a:rPr lang="en-US" altLang="zh-CN" dirty="0">
                <a:latin typeface="Courier" pitchFamily="2" charset="0"/>
              </a:rPr>
              <a:t>-1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308B54-3D14-8C42-9214-2258911A51A5}"/>
              </a:ext>
            </a:extLst>
          </p:cNvPr>
          <p:cNvSpPr/>
          <p:nvPr/>
        </p:nvSpPr>
        <p:spPr>
          <a:xfrm>
            <a:off x="611560" y="4534912"/>
            <a:ext cx="3240395" cy="79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Wake up and check condition again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2E53A-53B1-284E-9035-AACCFF812345}"/>
              </a:ext>
            </a:extLst>
          </p:cNvPr>
          <p:cNvCxnSpPr/>
          <p:nvPr/>
        </p:nvCxnSpPr>
        <p:spPr>
          <a:xfrm>
            <a:off x="4056479" y="3937620"/>
            <a:ext cx="1308589" cy="12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641499-2852-A241-BC50-11D30E8F2E22}"/>
              </a:ext>
            </a:extLst>
          </p:cNvPr>
          <p:cNvCxnSpPr>
            <a:cxnSpLocks/>
          </p:cNvCxnSpPr>
          <p:nvPr/>
        </p:nvCxnSpPr>
        <p:spPr>
          <a:xfrm flipH="1">
            <a:off x="3189437" y="4662092"/>
            <a:ext cx="2030636" cy="13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862589-F7D1-F740-A45B-128EA05A0574}"/>
              </a:ext>
            </a:extLst>
          </p:cNvPr>
          <p:cNvSpPr/>
          <p:nvPr/>
        </p:nvSpPr>
        <p:spPr>
          <a:xfrm>
            <a:off x="1259632" y="3742316"/>
            <a:ext cx="2638970" cy="323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ED20E8-EC1A-6741-903D-5E62AB084EDA}"/>
              </a:ext>
            </a:extLst>
          </p:cNvPr>
          <p:cNvSpPr/>
          <p:nvPr/>
        </p:nvSpPr>
        <p:spPr>
          <a:xfrm>
            <a:off x="4934004" y="4369668"/>
            <a:ext cx="3022365" cy="335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4BAA0-3F33-034E-909B-09655632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E6A03-D9A9-BB42-B6D7-EB6B9732BE67}"/>
              </a:ext>
            </a:extLst>
          </p:cNvPr>
          <p:cNvSpPr/>
          <p:nvPr/>
        </p:nvSpPr>
        <p:spPr>
          <a:xfrm>
            <a:off x="1087699" y="416558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urier" pitchFamily="2" charset="0"/>
              </a:rPr>
              <a:t>调度到其他线程执行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02E30DE-F31F-934C-A5DA-59820D2E38F0}"/>
              </a:ext>
            </a:extLst>
          </p:cNvPr>
          <p:cNvSpPr/>
          <p:nvPr/>
        </p:nvSpPr>
        <p:spPr>
          <a:xfrm>
            <a:off x="3109326" y="529433"/>
            <a:ext cx="580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条件变量：利用</a:t>
            </a:r>
            <a:r>
              <a:rPr lang="zh-CN" altLang="en-US" b="1" dirty="0">
                <a:latin typeface="Courier" pitchFamily="2" charset="0"/>
              </a:rPr>
              <a:t>睡眠</a:t>
            </a:r>
            <a:r>
              <a:rPr lang="en-US" altLang="zh-CN" b="1" dirty="0">
                <a:latin typeface="Courier" pitchFamily="2" charset="0"/>
              </a:rPr>
              <a:t>/</a:t>
            </a:r>
            <a:r>
              <a:rPr lang="zh-CN" altLang="en-US" b="1" dirty="0">
                <a:latin typeface="Courier" pitchFamily="2" charset="0"/>
              </a:rPr>
              <a:t>唤醒</a:t>
            </a:r>
            <a:r>
              <a:rPr lang="zh-CN" altLang="en-US" dirty="0">
                <a:latin typeface="Courier" pitchFamily="2" charset="0"/>
              </a:rPr>
              <a:t>机制，避免无意义的等待</a:t>
            </a:r>
            <a:endParaRPr lang="en-CN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101B5CB-F4FA-F549-AADB-D71E6FAFF9A8}"/>
              </a:ext>
            </a:extLst>
          </p:cNvPr>
          <p:cNvSpPr/>
          <p:nvPr/>
        </p:nvSpPr>
        <p:spPr>
          <a:xfrm>
            <a:off x="3653236" y="1058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solidFill>
                  <a:srgbClr val="FF0000"/>
                </a:solidFill>
              </a:rPr>
              <a:t>让</a:t>
            </a:r>
            <a:r>
              <a:rPr lang="zh-CN" altLang="en-US" dirty="0">
                <a:solidFill>
                  <a:srgbClr val="FF0000"/>
                </a:solidFill>
              </a:rPr>
              <a:t>操作系统的</a:t>
            </a:r>
            <a:r>
              <a:rPr lang="en-CN">
                <a:solidFill>
                  <a:srgbClr val="FF0000"/>
                </a:solidFill>
              </a:rPr>
              <a:t>调度器调度其他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CN">
                <a:solidFill>
                  <a:srgbClr val="FF0000"/>
                </a:solidFill>
              </a:rPr>
              <a:t>线程执行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8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条件变量的使用示例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457200" y="2124010"/>
            <a:ext cx="4546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Wait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while (</a:t>
            </a: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 ==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cond_wait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08D20-8DF4-6641-B42A-DFC03A2F604F}"/>
              </a:ext>
            </a:extLst>
          </p:cNvPr>
          <p:cNvSpPr/>
          <p:nvPr/>
        </p:nvSpPr>
        <p:spPr>
          <a:xfrm>
            <a:off x="1257673" y="1565643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等待空位</a:t>
            </a:r>
            <a:r>
              <a:rPr lang="zh-CN" altLang="en-US"/>
              <a:t>代码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0F6E07-BAD2-C343-B8AE-316C2668E9F6}"/>
              </a:ext>
            </a:extLst>
          </p:cNvPr>
          <p:cNvSpPr/>
          <p:nvPr/>
        </p:nvSpPr>
        <p:spPr>
          <a:xfrm>
            <a:off x="4981272" y="2452454"/>
            <a:ext cx="3903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Add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++;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cond_signal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A1416-2ECC-A04F-AB4A-9ADF898287D9}"/>
              </a:ext>
            </a:extLst>
          </p:cNvPr>
          <p:cNvSpPr/>
          <p:nvPr/>
        </p:nvSpPr>
        <p:spPr>
          <a:xfrm>
            <a:off x="5512504" y="1565643"/>
            <a:ext cx="2841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生产空位</a:t>
            </a:r>
            <a:r>
              <a:rPr lang="zh-CN" altLang="en-US"/>
              <a:t>代码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C63F-A697-1E4D-B0D5-14116429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B51B-C06D-B048-8A52-D17D2702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34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条件变量的接口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1C56-0FB7-7D47-8B13-CFA52B07FC25}"/>
              </a:ext>
            </a:extLst>
          </p:cNvPr>
          <p:cNvSpPr/>
          <p:nvPr/>
        </p:nvSpPr>
        <p:spPr>
          <a:xfrm>
            <a:off x="457200" y="1158690"/>
            <a:ext cx="3528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提供的两个接口：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647564" y="211398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cond_wait(struct cond *cond, struct lock *mutex);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3E21AF-EEE3-754B-8670-69CAFB6B21EF}"/>
              </a:ext>
            </a:extLst>
          </p:cNvPr>
          <p:cNvSpPr/>
          <p:nvPr/>
        </p:nvSpPr>
        <p:spPr>
          <a:xfrm>
            <a:off x="647564" y="4250474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cond_signal(struct cond *cond);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BFF8A-6918-3041-AD0F-712BAA9A9C68}"/>
              </a:ext>
            </a:extLst>
          </p:cNvPr>
          <p:cNvSpPr/>
          <p:nvPr/>
        </p:nvSpPr>
        <p:spPr>
          <a:xfrm>
            <a:off x="457200" y="1645758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等待的接口：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C5B21D-8B0C-354E-B172-218885FCF9F5}"/>
              </a:ext>
            </a:extLst>
          </p:cNvPr>
          <p:cNvSpPr/>
          <p:nvPr/>
        </p:nvSpPr>
        <p:spPr>
          <a:xfrm>
            <a:off x="441225" y="3904051"/>
            <a:ext cx="159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Courier" pitchFamily="2" charset="0"/>
              </a:rPr>
              <a:t>唤醒的接口：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8F57B-92BF-BD48-8282-B9D5D1B181BD}"/>
              </a:ext>
            </a:extLst>
          </p:cNvPr>
          <p:cNvSpPr/>
          <p:nvPr/>
        </p:nvSpPr>
        <p:spPr>
          <a:xfrm>
            <a:off x="5292080" y="1954865"/>
            <a:ext cx="2915344" cy="630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EBF084-D71F-4944-8CEB-10CC05B5F360}"/>
              </a:ext>
            </a:extLst>
          </p:cNvPr>
          <p:cNvSpPr/>
          <p:nvPr/>
        </p:nvSpPr>
        <p:spPr>
          <a:xfrm>
            <a:off x="625730" y="2497011"/>
            <a:ext cx="6538558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放入条件变量的</a:t>
            </a:r>
            <a:r>
              <a:rPr lang="zh-CN" altLang="en-US" b="1" dirty="0"/>
              <a:t>等待队列</a:t>
            </a:r>
            <a:endParaRPr lang="en-CN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阻塞自己同时</a:t>
            </a:r>
            <a:r>
              <a:rPr lang="zh-CN" altLang="en-CN" b="1" dirty="0"/>
              <a:t>释放</a:t>
            </a:r>
            <a:r>
              <a:rPr lang="zh-CN" altLang="en-US" b="1" dirty="0"/>
              <a:t>锁：调度器可以调度到其他线程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被唤醒后重新</a:t>
            </a:r>
            <a:r>
              <a:rPr lang="zh-CN" altLang="en-US" b="1" dirty="0"/>
              <a:t>获取锁</a:t>
            </a:r>
            <a:endParaRPr lang="en-US" altLang="zh-CN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0ACE75-1660-914F-8813-B18679568832}"/>
              </a:ext>
            </a:extLst>
          </p:cNvPr>
          <p:cNvSpPr/>
          <p:nvPr/>
        </p:nvSpPr>
        <p:spPr>
          <a:xfrm>
            <a:off x="647564" y="4525811"/>
            <a:ext cx="626559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CN"/>
              <a:t>检查</a:t>
            </a:r>
            <a:r>
              <a:rPr lang="zh-CN" altLang="en-US" b="1"/>
              <a:t>等待队列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如果有等待者则</a:t>
            </a:r>
            <a:r>
              <a:rPr lang="zh-CN" altLang="en-US" b="1"/>
              <a:t>移出等待队列并唤醒</a:t>
            </a:r>
            <a:endParaRPr lang="en-US" altLang="zh-CN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6CC4A-E6FC-6945-BE7C-0D703E2A1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9FEAD-1B37-3341-9851-1B195541DBCA}"/>
              </a:ext>
            </a:extLst>
          </p:cNvPr>
          <p:cNvSpPr/>
          <p:nvPr/>
        </p:nvSpPr>
        <p:spPr>
          <a:xfrm>
            <a:off x="1628080" y="1652604"/>
            <a:ext cx="5122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等待需要在临界区中</a:t>
            </a:r>
            <a:endParaRPr lang="en-C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9F8155-E438-1E43-9F28-C95FD7320CC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203848" y="2585719"/>
            <a:ext cx="3545904" cy="4878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BACFA-84CB-CC44-A646-7F0DF6F2A8E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203848" y="2585719"/>
            <a:ext cx="3545904" cy="10018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55444-9415-8B44-BDED-298CF4DF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39A3C9-F744-3F02-9090-EC32A8E492DE}"/>
              </a:ext>
            </a:extLst>
          </p:cNvPr>
          <p:cNvSpPr txBox="1"/>
          <p:nvPr/>
        </p:nvSpPr>
        <p:spPr>
          <a:xfrm>
            <a:off x="3895009" y="3601801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思考：为什么阻塞和放锁两个操作需要由</a:t>
            </a:r>
            <a:r>
              <a:rPr kumimoji="1" lang="en-US" altLang="zh-CN" dirty="0">
                <a:solidFill>
                  <a:srgbClr val="C00000"/>
                </a:solidFill>
              </a:rPr>
              <a:t>OS</a:t>
            </a:r>
            <a:r>
              <a:rPr kumimoji="1" lang="zh-CN" altLang="en-US" dirty="0">
                <a:solidFill>
                  <a:srgbClr val="C00000"/>
                </a:solidFill>
              </a:rPr>
              <a:t>完成？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CAFB9-A2E7-5E46-AFF1-983C9F09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IPC</a:t>
            </a:r>
            <a:r>
              <a:rPr kumimoji="1" lang="zh-CN" altLang="en-US" sz="3600" dirty="0"/>
              <a:t>的基本功能目标</a:t>
            </a:r>
            <a:endParaRPr kumimoji="1" lang="en-US" altLang="zh-CN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3E77B-3D20-F040-A800-F0C5C4CA6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数据传递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发送消息：</a:t>
            </a:r>
            <a:r>
              <a:rPr kumimoji="1" lang="en" altLang="zh-CN" sz="1800" dirty="0"/>
              <a:t>Send</a:t>
            </a:r>
          </a:p>
          <a:p>
            <a:pPr lvl="1"/>
            <a:r>
              <a:rPr kumimoji="1" lang="zh-CN" altLang="en-US" sz="1800" dirty="0"/>
              <a:t>接收消息：</a:t>
            </a:r>
            <a:r>
              <a:rPr kumimoji="1" lang="en" altLang="zh-CN" sz="1800" dirty="0" err="1"/>
              <a:t>Recv</a:t>
            </a:r>
            <a:endParaRPr kumimoji="1" lang="en" altLang="zh-CN" sz="1800" dirty="0"/>
          </a:p>
          <a:p>
            <a:pPr lvl="1"/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pipe</a:t>
            </a:r>
            <a:r>
              <a:rPr kumimoji="1" lang="zh-CN" altLang="en-US" sz="1800" dirty="0"/>
              <a:t>，</a:t>
            </a:r>
            <a:r>
              <a:rPr kumimoji="1" lang="en-US" altLang="zh-CN" sz="1800" dirty="0" err="1"/>
              <a:t>msgqueue</a:t>
            </a:r>
            <a:r>
              <a:rPr kumimoji="1" lang="zh-CN" altLang="en-US" sz="1800" dirty="0"/>
              <a:t>，网络</a:t>
            </a:r>
            <a:r>
              <a:rPr kumimoji="1" lang="en-US" altLang="zh-CN" sz="1800" dirty="0"/>
              <a:t>socket</a:t>
            </a:r>
            <a:r>
              <a:rPr kumimoji="1" lang="zh-CN" altLang="en-US" sz="1800" dirty="0"/>
              <a:t>， 消息订阅发布</a:t>
            </a:r>
            <a:r>
              <a:rPr kumimoji="1" lang="en-US" altLang="zh-CN" sz="1800" dirty="0"/>
              <a:t>publish/subscribe</a:t>
            </a:r>
          </a:p>
          <a:p>
            <a:r>
              <a:rPr kumimoji="1" lang="zh-CN" altLang="en-US" sz="2000" dirty="0"/>
              <a:t>过程调用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包括数据传递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远程方法调用：</a:t>
            </a:r>
            <a:r>
              <a:rPr kumimoji="1" lang="en-US" altLang="zh-CN" sz="1800" dirty="0"/>
              <a:t>RPC</a:t>
            </a:r>
            <a:endParaRPr kumimoji="1" lang="en" altLang="zh-CN" sz="1800" dirty="0"/>
          </a:p>
          <a:p>
            <a:pPr lvl="1"/>
            <a:r>
              <a:rPr kumimoji="1" lang="zh-CN" altLang="en-US" sz="1800" dirty="0"/>
              <a:t>调用结果返回：</a:t>
            </a:r>
            <a:r>
              <a:rPr kumimoji="1" lang="en" altLang="zh-CN" sz="1800" dirty="0"/>
              <a:t>Reply</a:t>
            </a:r>
          </a:p>
          <a:p>
            <a:pPr lvl="1"/>
            <a:r>
              <a:rPr kumimoji="1" lang="zh-CN" altLang="en-US" sz="1800" dirty="0"/>
              <a:t>例如：进程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调用进程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的方法（与远程过程调用</a:t>
            </a:r>
            <a:r>
              <a:rPr kumimoji="1" lang="en-US" altLang="zh-CN" sz="1800" dirty="0"/>
              <a:t>RPC</a:t>
            </a:r>
            <a:r>
              <a:rPr kumimoji="1" lang="zh-CN" altLang="en-US" sz="1800" dirty="0"/>
              <a:t>类似）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B10D48-3185-1A46-BA19-5C473C35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8259C-DC01-2E4D-A865-6FFB41A41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91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条件变量的使用示例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280393" y="2110610"/>
            <a:ext cx="4546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Wait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while (</a:t>
            </a: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 ==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cond_wait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08D20-8DF4-6641-B42A-DFC03A2F604F}"/>
              </a:ext>
            </a:extLst>
          </p:cNvPr>
          <p:cNvSpPr/>
          <p:nvPr/>
        </p:nvSpPr>
        <p:spPr>
          <a:xfrm>
            <a:off x="971600" y="1711633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等待空位</a:t>
            </a:r>
            <a:r>
              <a:rPr lang="zh-CN" altLang="en-US" dirty="0"/>
              <a:t>代码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C63F-A697-1E4D-B0D5-14116429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B51B-C06D-B048-8A52-D17D2702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1B4A90-B425-7771-B725-2657D7D48684}"/>
              </a:ext>
            </a:extLst>
          </p:cNvPr>
          <p:cNvSpPr txBox="1"/>
          <p:nvPr/>
        </p:nvSpPr>
        <p:spPr>
          <a:xfrm>
            <a:off x="457200" y="1101794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思考：为什么阻塞和放锁两个操作需要由</a:t>
            </a:r>
            <a:r>
              <a:rPr kumimoji="1" lang="en-US" altLang="zh-CN" dirty="0">
                <a:solidFill>
                  <a:srgbClr val="C00000"/>
                </a:solidFill>
              </a:rPr>
              <a:t>OS</a:t>
            </a:r>
            <a:r>
              <a:rPr kumimoji="1" lang="zh-CN" altLang="en-US" dirty="0">
                <a:solidFill>
                  <a:srgbClr val="C00000"/>
                </a:solidFill>
              </a:rPr>
              <a:t>完成？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60B2FEA-AA15-ED1C-34B1-690DE3CCA0D5}"/>
              </a:ext>
            </a:extLst>
          </p:cNvPr>
          <p:cNvSpPr/>
          <p:nvPr/>
        </p:nvSpPr>
        <p:spPr>
          <a:xfrm>
            <a:off x="4529246" y="2080965"/>
            <a:ext cx="5184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Wait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while (</a:t>
            </a: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 == 0)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altLang="zh-CN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Courier" pitchFamily="2" charset="0"/>
              </a:rPr>
              <a:t>  </a:t>
            </a:r>
            <a:r>
              <a:rPr lang="en-US" altLang="zh-CN" dirty="0" err="1">
                <a:solidFill>
                  <a:srgbClr val="C00000"/>
                </a:solidFill>
                <a:latin typeface="Courier" pitchFamily="2" charset="0"/>
              </a:rPr>
              <a:t>cond_wait_nolock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altLang="zh-CN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  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altLang="zh-CN" dirty="0">
                <a:latin typeface="Courier" pitchFamily="2" charset="0"/>
              </a:rPr>
              <a:t>);</a:t>
            </a:r>
            <a:endParaRPr lang="en-US" dirty="0">
              <a:latin typeface="Courier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BD65AA-9F54-F2E5-A11E-2FAB985F39A9}"/>
              </a:ext>
            </a:extLst>
          </p:cNvPr>
          <p:cNvSpPr txBox="1"/>
          <p:nvPr/>
        </p:nvSpPr>
        <p:spPr>
          <a:xfrm>
            <a:off x="6040080" y="1101794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若</a:t>
            </a:r>
            <a:r>
              <a:rPr kumimoji="1" lang="en-US" altLang="zh-CN" dirty="0">
                <a:solidFill>
                  <a:srgbClr val="C00000"/>
                </a:solidFill>
              </a:rPr>
              <a:t>5-6</a:t>
            </a:r>
            <a:r>
              <a:rPr kumimoji="1" lang="zh-CN" altLang="en-US" dirty="0">
                <a:solidFill>
                  <a:srgbClr val="C00000"/>
                </a:solidFill>
              </a:rPr>
              <a:t>行之间收到信号通知，</a:t>
            </a:r>
            <a:br>
              <a:rPr kumimoji="1" lang="en-US" altLang="zh-CN" dirty="0">
                <a:solidFill>
                  <a:srgbClr val="C00000"/>
                </a:solidFill>
              </a:rPr>
            </a:br>
            <a:r>
              <a:rPr kumimoji="1" lang="zh-CN" altLang="en-US" dirty="0">
                <a:solidFill>
                  <a:srgbClr val="C00000"/>
                </a:solidFill>
              </a:rPr>
              <a:t>则存在信号丢失问题！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90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条件变量的使用示例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457200" y="2124010"/>
            <a:ext cx="4546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Wait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while (</a:t>
            </a: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 == 0)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cond_wait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08D20-8DF4-6641-B42A-DFC03A2F604F}"/>
              </a:ext>
            </a:extLst>
          </p:cNvPr>
          <p:cNvSpPr/>
          <p:nvPr/>
        </p:nvSpPr>
        <p:spPr>
          <a:xfrm>
            <a:off x="1257673" y="1565643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等待空位</a:t>
            </a:r>
            <a:r>
              <a:rPr lang="zh-CN" altLang="en-US"/>
              <a:t>代码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0F6E07-BAD2-C343-B8AE-316C2668E9F6}"/>
              </a:ext>
            </a:extLst>
          </p:cNvPr>
          <p:cNvSpPr/>
          <p:nvPr/>
        </p:nvSpPr>
        <p:spPr>
          <a:xfrm>
            <a:off x="4981272" y="2452454"/>
            <a:ext cx="3903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/* Add empty slot */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++;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cond_signal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A1416-2ECC-A04F-AB4A-9ADF898287D9}"/>
              </a:ext>
            </a:extLst>
          </p:cNvPr>
          <p:cNvSpPr/>
          <p:nvPr/>
        </p:nvSpPr>
        <p:spPr>
          <a:xfrm>
            <a:off x="5512504" y="1565643"/>
            <a:ext cx="2841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/>
              <a:t>生产空位</a:t>
            </a:r>
            <a:r>
              <a:rPr lang="zh-CN" altLang="en-US"/>
              <a:t>代码</a:t>
            </a:r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873019-9964-2F40-A364-FD7BECCD0343}"/>
              </a:ext>
            </a:extLst>
          </p:cNvPr>
          <p:cNvSpPr/>
          <p:nvPr/>
        </p:nvSpPr>
        <p:spPr>
          <a:xfrm>
            <a:off x="827584" y="4812223"/>
            <a:ext cx="4433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思考：为什么这里要用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？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C63F-A697-1E4D-B0D5-14116429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B51B-C06D-B048-8A52-D17D2702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8985FF6-9FAE-8044-9BE1-8F363BA4B562}"/>
              </a:ext>
            </a:extLst>
          </p:cNvPr>
          <p:cNvCxnSpPr/>
          <p:nvPr/>
        </p:nvCxnSpPr>
        <p:spPr>
          <a:xfrm>
            <a:off x="1257673" y="3258121"/>
            <a:ext cx="0" cy="174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条件变量的使用示例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D74E-ABE5-E343-BFBB-8E0D314614A7}"/>
              </a:ext>
            </a:extLst>
          </p:cNvPr>
          <p:cNvSpPr/>
          <p:nvPr/>
        </p:nvSpPr>
        <p:spPr>
          <a:xfrm>
            <a:off x="4860032" y="3623889"/>
            <a:ext cx="4546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08D20-8DF4-6641-B42A-DFC03A2F604F}"/>
              </a:ext>
            </a:extLst>
          </p:cNvPr>
          <p:cNvSpPr/>
          <p:nvPr/>
        </p:nvSpPr>
        <p:spPr>
          <a:xfrm>
            <a:off x="1257673" y="1565643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线程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873019-9964-2F40-A364-FD7BECCD0343}"/>
              </a:ext>
            </a:extLst>
          </p:cNvPr>
          <p:cNvSpPr/>
          <p:nvPr/>
        </p:nvSpPr>
        <p:spPr>
          <a:xfrm>
            <a:off x="2010544" y="1185618"/>
            <a:ext cx="5122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思考：为什么这里要用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？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9C63F-A697-1E4D-B0D5-14116429D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1B2A0D-450A-2444-BCA3-0ADE76BC262D}"/>
              </a:ext>
            </a:extLst>
          </p:cNvPr>
          <p:cNvSpPr/>
          <p:nvPr/>
        </p:nvSpPr>
        <p:spPr>
          <a:xfrm>
            <a:off x="5294041" y="1554950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线程 </a:t>
            </a:r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1F014-6550-CE4A-A6E0-9D0BE6226984}"/>
              </a:ext>
            </a:extLst>
          </p:cNvPr>
          <p:cNvSpPr/>
          <p:nvPr/>
        </p:nvSpPr>
        <p:spPr>
          <a:xfrm>
            <a:off x="313184" y="2220794"/>
            <a:ext cx="4546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if (</a:t>
            </a:r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 == 0)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cond_wait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Courier" pitchFamily="2" charset="0"/>
              </a:rPr>
              <a:t>empty_cond</a:t>
            </a:r>
            <a:r>
              <a:rPr lang="en-US" dirty="0">
                <a:latin typeface="Courier" pitchFamily="2" charset="0"/>
              </a:rPr>
              <a:t>,</a:t>
            </a:r>
          </a:p>
          <a:p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empty_slot</a:t>
            </a:r>
            <a:r>
              <a:rPr lang="en-US" dirty="0">
                <a:latin typeface="Courier" pitchFamily="2" charset="0"/>
              </a:rPr>
              <a:t>--; </a:t>
            </a:r>
          </a:p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unlock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F9300"/>
                </a:solidFill>
                <a:latin typeface="Courier" pitchFamily="2" charset="0"/>
              </a:rPr>
              <a:t>empty_cnt_lock</a:t>
            </a:r>
            <a:r>
              <a:rPr lang="en-US" dirty="0">
                <a:latin typeface="Courier" pitchFamily="2" charset="0"/>
              </a:rPr>
              <a:t>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E91D9-2669-DB41-BC0A-3E57F29D87E4}"/>
              </a:ext>
            </a:extLst>
          </p:cNvPr>
          <p:cNvCxnSpPr>
            <a:cxnSpLocks/>
          </p:cNvCxnSpPr>
          <p:nvPr/>
        </p:nvCxnSpPr>
        <p:spPr>
          <a:xfrm flipH="1">
            <a:off x="4535016" y="2920951"/>
            <a:ext cx="1394235" cy="321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84542F-47A2-D54D-9A30-AD70F8705A66}"/>
              </a:ext>
            </a:extLst>
          </p:cNvPr>
          <p:cNvSpPr/>
          <p:nvPr/>
        </p:nvSpPr>
        <p:spPr>
          <a:xfrm>
            <a:off x="6300192" y="26728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有新的空位，唤醒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F213C-1165-7744-BE89-6FE0E6CE342B}"/>
              </a:ext>
            </a:extLst>
          </p:cNvPr>
          <p:cNvSpPr/>
          <p:nvPr/>
        </p:nvSpPr>
        <p:spPr>
          <a:xfrm>
            <a:off x="6189584" y="47645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重新拿到锁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83C0F-9AE3-4F44-9DD2-E012088094A3}"/>
              </a:ext>
            </a:extLst>
          </p:cNvPr>
          <p:cNvSpPr/>
          <p:nvPr/>
        </p:nvSpPr>
        <p:spPr>
          <a:xfrm>
            <a:off x="6189584" y="301422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" pitchFamily="2" charset="0"/>
              </a:rPr>
              <a:t>empty_slot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 1</a:t>
            </a:r>
            <a:r>
              <a:rPr lang="en-US">
                <a:latin typeface="Courier" pitchFamily="2" charset="0"/>
              </a:rPr>
              <a:t> 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D848E3-7399-FE4F-BCCD-0E2B770559A0}"/>
              </a:ext>
            </a:extLst>
          </p:cNvPr>
          <p:cNvSpPr/>
          <p:nvPr/>
        </p:nvSpPr>
        <p:spPr>
          <a:xfrm>
            <a:off x="6732240" y="4349755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" pitchFamily="2" charset="0"/>
              </a:rPr>
              <a:t>empty_slot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 0</a:t>
            </a:r>
            <a:r>
              <a:rPr lang="en-US">
                <a:latin typeface="Courier" pitchFamily="2" charset="0"/>
              </a:rPr>
              <a:t> 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03C6B-EF9C-454C-818F-132D8E55479C}"/>
              </a:ext>
            </a:extLst>
          </p:cNvPr>
          <p:cNvSpPr/>
          <p:nvPr/>
        </p:nvSpPr>
        <p:spPr>
          <a:xfrm>
            <a:off x="1260070" y="500977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Courier" pitchFamily="2" charset="0"/>
              </a:rPr>
              <a:t>empty_slot</a:t>
            </a:r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= -1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9AB01-3E43-E448-AB53-3E48AD13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8C3B20-179F-9BAA-AE24-8198125B080B}"/>
              </a:ext>
            </a:extLst>
          </p:cNvPr>
          <p:cNvSpPr/>
          <p:nvPr/>
        </p:nvSpPr>
        <p:spPr>
          <a:xfrm>
            <a:off x="6012160" y="2542680"/>
            <a:ext cx="2674640" cy="9430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72E988-3226-6048-5DC4-64830BA23579}"/>
              </a:ext>
            </a:extLst>
          </p:cNvPr>
          <p:cNvSpPr txBox="1"/>
          <p:nvPr/>
        </p:nvSpPr>
        <p:spPr>
          <a:xfrm>
            <a:off x="457200" y="2920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时刻</a:t>
            </a:r>
            <a:r>
              <a:rPr kumimoji="1" lang="en-US" altLang="zh-CN" dirty="0">
                <a:solidFill>
                  <a:srgbClr val="0432FF"/>
                </a:solidFill>
              </a:rPr>
              <a:t>1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4C9EB0-DF1C-2F38-585E-E659B13FFDE6}"/>
              </a:ext>
            </a:extLst>
          </p:cNvPr>
          <p:cNvSpPr txBox="1"/>
          <p:nvPr/>
        </p:nvSpPr>
        <p:spPr>
          <a:xfrm>
            <a:off x="6962194" y="215021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时刻</a:t>
            </a:r>
            <a:r>
              <a:rPr kumimoji="1" lang="en-US" altLang="zh-CN" dirty="0">
                <a:solidFill>
                  <a:srgbClr val="0432FF"/>
                </a:solidFill>
              </a:rPr>
              <a:t>2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C0035E-176D-5FED-03E8-AF4569E6299C}"/>
              </a:ext>
            </a:extLst>
          </p:cNvPr>
          <p:cNvSpPr/>
          <p:nvPr/>
        </p:nvSpPr>
        <p:spPr>
          <a:xfrm>
            <a:off x="4945360" y="3597100"/>
            <a:ext cx="4039420" cy="153680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7854BA-3551-1EE7-8BF1-4980CD294361}"/>
              </a:ext>
            </a:extLst>
          </p:cNvPr>
          <p:cNvSpPr txBox="1"/>
          <p:nvPr/>
        </p:nvSpPr>
        <p:spPr>
          <a:xfrm>
            <a:off x="5372349" y="47645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时刻</a:t>
            </a:r>
            <a:r>
              <a:rPr kumimoji="1" lang="en-US" altLang="zh-CN" dirty="0">
                <a:solidFill>
                  <a:srgbClr val="0432FF"/>
                </a:solidFill>
              </a:rPr>
              <a:t>3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F86AC9-9D48-D312-32F9-C60118E562F3}"/>
              </a:ext>
            </a:extLst>
          </p:cNvPr>
          <p:cNvSpPr txBox="1"/>
          <p:nvPr/>
        </p:nvSpPr>
        <p:spPr>
          <a:xfrm>
            <a:off x="454780" y="401243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432FF"/>
                </a:solidFill>
              </a:rPr>
              <a:t>时刻</a:t>
            </a:r>
            <a:r>
              <a:rPr kumimoji="1" lang="en-US" altLang="zh-CN" dirty="0">
                <a:solidFill>
                  <a:srgbClr val="0432FF"/>
                </a:solidFill>
              </a:rPr>
              <a:t>4</a:t>
            </a:r>
            <a:r>
              <a:rPr kumimoji="1" lang="zh-CN" altLang="en-US" dirty="0">
                <a:solidFill>
                  <a:srgbClr val="0432FF"/>
                </a:solidFill>
              </a:rPr>
              <a:t>   </a:t>
            </a:r>
            <a:r>
              <a:rPr kumimoji="1" lang="zh-CN" altLang="en-US" dirty="0">
                <a:solidFill>
                  <a:srgbClr val="C00000"/>
                </a:solidFill>
              </a:rPr>
              <a:t>错误唤醒！</a:t>
            </a:r>
          </a:p>
        </p:txBody>
      </p:sp>
    </p:spTree>
    <p:extLst>
      <p:ext uri="{BB962C8B-B14F-4D97-AF65-F5344CB8AC3E}">
        <p14:creationId xmlns:p14="http://schemas.microsoft.com/office/powerpoint/2010/main" val="3796793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信号量（</a:t>
            </a:r>
            <a:r>
              <a:rPr kumimoji="1" lang="en-US" altLang="zh-CN" dirty="0"/>
              <a:t>Semaphore</a:t>
            </a:r>
            <a:r>
              <a:rPr kumimoji="1" lang="zh-CN" altLang="en-US" dirty="0"/>
              <a:t>）</a:t>
            </a:r>
            <a:endParaRPr kumimoji="1" lang="zh-CN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C75ECF-AAF1-3A43-BB7C-5B9F07E0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0"/>
            <a:ext cx="2998539" cy="249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763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08268" cy="90044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生产者消费者问题的当前实现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2983AD-0F3D-C449-A2A8-28435278C93C}"/>
              </a:ext>
            </a:extLst>
          </p:cNvPr>
          <p:cNvSpPr/>
          <p:nvPr/>
        </p:nvSpPr>
        <p:spPr>
          <a:xfrm>
            <a:off x="516927" y="1561356"/>
            <a:ext cx="74911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latin typeface="Courier" pitchFamily="2" charset="0"/>
              </a:rPr>
              <a:t>	while (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empty_slot </a:t>
            </a:r>
            <a:r>
              <a:rPr lang="en-CN" sz="1600" dirty="0">
                <a:latin typeface="Courier" pitchFamily="2" charset="0"/>
              </a:rPr>
              <a:t>== 0) 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>
                <a:latin typeface="Courier" pitchFamily="2" charset="0"/>
              </a:rPr>
              <a:t>	</a:t>
            </a:r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cond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_wait(&amp;empty_cond, &amp;empty_slot_lock);</a:t>
            </a:r>
          </a:p>
          <a:p>
            <a:r>
              <a:rPr lang="en-CN" sz="1600" dirty="0">
                <a:latin typeface="Courier" pitchFamily="2" charset="0"/>
              </a:rPr>
              <a:t>	</a:t>
            </a:r>
            <a:r>
              <a:rPr lang="en-CN" sz="1600" dirty="0">
                <a:solidFill>
                  <a:schemeClr val="accent5"/>
                </a:solidFill>
                <a:latin typeface="Courier" pitchFamily="2" charset="0"/>
              </a:rPr>
              <a:t>empty</a:t>
            </a:r>
            <a:r>
              <a:rPr lang="en-CN" sz="1600">
                <a:solidFill>
                  <a:schemeClr val="accent5"/>
                </a:solidFill>
                <a:latin typeface="Courier" pitchFamily="2" charset="0"/>
              </a:rPr>
              <a:t>_slot</a:t>
            </a:r>
            <a:r>
              <a:rPr lang="en-CN" sz="1600">
                <a:latin typeface="Courier" pitchFamily="2" charset="0"/>
              </a:rPr>
              <a:t>-</a:t>
            </a:r>
            <a:r>
              <a:rPr lang="en-CN" sz="1600" dirty="0">
                <a:latin typeface="Courier" pitchFamily="2" charset="0"/>
              </a:rPr>
              <a:t>-;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chemeClr val="accent1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CF80A-8C1D-204A-9EE1-30DC5AD6636C}"/>
              </a:ext>
            </a:extLst>
          </p:cNvPr>
          <p:cNvSpPr txBox="1"/>
          <p:nvPr/>
        </p:nvSpPr>
        <p:spPr>
          <a:xfrm>
            <a:off x="513750" y="1120016"/>
            <a:ext cx="13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生产者：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FF294-4086-F449-828E-7D8D6E2DEEBD}"/>
              </a:ext>
            </a:extLst>
          </p:cNvPr>
          <p:cNvSpPr/>
          <p:nvPr/>
        </p:nvSpPr>
        <p:spPr>
          <a:xfrm>
            <a:off x="2171343" y="1120016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使用</a:t>
            </a:r>
            <a:r>
              <a:rPr lang="zh-CN" alt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互斥锁</a:t>
            </a:r>
            <a:r>
              <a:rPr lang="zh-CN" altLang="en-US" dirty="0"/>
              <a:t> 搭配 </a:t>
            </a:r>
            <a:r>
              <a:rPr lang="en-US" b="1" dirty="0">
                <a:solidFill>
                  <a:schemeClr val="accent1"/>
                </a:solidFill>
              </a:rPr>
              <a:t>条件变量</a:t>
            </a:r>
            <a:r>
              <a:rPr lang="zh-CN" altLang="en-US" dirty="0"/>
              <a:t> </a:t>
            </a:r>
            <a:r>
              <a:rPr lang="en-US" dirty="0"/>
              <a:t>完成资源的等待与消耗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65265-C0B8-964F-95A0-90C5352B487D}"/>
              </a:ext>
            </a:extLst>
          </p:cNvPr>
          <p:cNvSpPr/>
          <p:nvPr/>
        </p:nvSpPr>
        <p:spPr>
          <a:xfrm>
            <a:off x="513750" y="4460210"/>
            <a:ext cx="826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当前实现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en-US" dirty="0" err="1">
                <a:solidFill>
                  <a:schemeClr val="accent1"/>
                </a:solidFill>
              </a:rPr>
              <a:t>需要单独创建互斥锁</a:t>
            </a:r>
            <a:r>
              <a:rPr lang="zh-CN" altLang="en-US" dirty="0">
                <a:solidFill>
                  <a:schemeClr val="accent1"/>
                </a:solidFill>
              </a:rPr>
              <a:t>与条件变量，并手动通过计数器来管理资源数量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3C70E6-8A3E-9C45-8B9D-E25EF5840994}"/>
              </a:ext>
            </a:extLst>
          </p:cNvPr>
          <p:cNvSpPr/>
          <p:nvPr/>
        </p:nvSpPr>
        <p:spPr>
          <a:xfrm>
            <a:off x="2360409" y="483835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有没有可以自动管理资源数量的</a:t>
            </a:r>
            <a:r>
              <a:rPr lang="en-CN"/>
              <a:t>同步原语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67ECC5EE-96EF-614C-9B50-9611373AF466}"/>
              </a:ext>
            </a:extLst>
          </p:cNvPr>
          <p:cNvSpPr/>
          <p:nvPr/>
        </p:nvSpPr>
        <p:spPr>
          <a:xfrm>
            <a:off x="1308783" y="2129502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A5B3F9D-19D3-7A4B-8AD0-FBE06E63083B}"/>
              </a:ext>
            </a:extLst>
          </p:cNvPr>
          <p:cNvSpPr/>
          <p:nvPr/>
        </p:nvSpPr>
        <p:spPr>
          <a:xfrm>
            <a:off x="1311154" y="2616258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AA0800F-926B-4040-8143-32F4E132773F}"/>
              </a:ext>
            </a:extLst>
          </p:cNvPr>
          <p:cNvSpPr/>
          <p:nvPr/>
        </p:nvSpPr>
        <p:spPr>
          <a:xfrm>
            <a:off x="1308783" y="3103014"/>
            <a:ext cx="144016" cy="17015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520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5240231" cy="900442"/>
          </a:xfrm>
        </p:spPr>
        <p:txBody>
          <a:bodyPr/>
          <a:lstStyle/>
          <a:p>
            <a:r>
              <a:rPr lang="zh-CN" altLang="en-US" dirty="0"/>
              <a:t>信号量 （</a:t>
            </a:r>
            <a:r>
              <a:rPr lang="en-US" altLang="zh-CN" dirty="0"/>
              <a:t>PV</a:t>
            </a:r>
            <a:r>
              <a:rPr lang="zh-CN" altLang="en-US" dirty="0"/>
              <a:t>原语）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3409456" y="254973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>
                <a:latin typeface="Courier" pitchFamily="2" charset="0"/>
              </a:rPr>
              <a:t>void 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_</a:t>
            </a:r>
            <a:r>
              <a:rPr lang="en-CN">
                <a:latin typeface="Courier" pitchFamily="2" charset="0"/>
              </a:rPr>
              <a:t>wait(sem_t *sem) {</a:t>
            </a:r>
          </a:p>
          <a:p>
            <a:r>
              <a:rPr lang="en-CN">
                <a:latin typeface="Courier" pitchFamily="2" charset="0"/>
              </a:rPr>
              <a:t>	while(sem-&gt;</a:t>
            </a:r>
            <a:r>
              <a:rPr lang="en-CN" b="1"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 &lt;= 0)</a:t>
            </a:r>
          </a:p>
          <a:p>
            <a:r>
              <a:rPr lang="en-CN">
                <a:latin typeface="Courier" pitchFamily="2" charset="0"/>
              </a:rPr>
              <a:t>		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* </a:t>
            </a:r>
            <a:r>
              <a:rPr lang="en-US" altLang="zh-CN" dirty="0">
                <a:latin typeface="Courier" pitchFamily="2" charset="0"/>
              </a:rPr>
              <a:t>Waiting */</a:t>
            </a:r>
            <a:r>
              <a:rPr lang="en-CN">
                <a:latin typeface="Courier" pitchFamily="2" charset="0"/>
              </a:rPr>
              <a:t>;</a:t>
            </a:r>
          </a:p>
          <a:p>
            <a:r>
              <a:rPr lang="en-CN">
                <a:latin typeface="Courier" pitchFamily="2" charset="0"/>
              </a:rPr>
              <a:t>	</a:t>
            </a:r>
            <a:r>
              <a:rPr lang="en-US" altLang="zh-CN" dirty="0" err="1">
                <a:latin typeface="Courier" pitchFamily="2" charset="0"/>
              </a:rPr>
              <a:t>sem</a:t>
            </a:r>
            <a:r>
              <a:rPr lang="en-US" altLang="zh-CN" dirty="0">
                <a:latin typeface="Courier" pitchFamily="2" charset="0"/>
              </a:rPr>
              <a:t>-&gt;</a:t>
            </a:r>
            <a:r>
              <a:rPr lang="en-US" altLang="zh-CN" dirty="0" err="1">
                <a:latin typeface="Courier" pitchFamily="2" charset="0"/>
              </a:rPr>
              <a:t>cnt</a:t>
            </a:r>
            <a:r>
              <a:rPr lang="en-CN">
                <a:latin typeface="Courier" pitchFamily="2" charset="0"/>
              </a:rPr>
              <a:t>--; </a:t>
            </a:r>
          </a:p>
          <a:p>
            <a:r>
              <a:rPr lang="en-CN">
                <a:latin typeface="Courier" pitchFamily="2" charset="0"/>
              </a:rPr>
              <a:t>}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71BC3-CAFF-7044-A7D2-6C4C686203FF}"/>
              </a:ext>
            </a:extLst>
          </p:cNvPr>
          <p:cNvSpPr/>
          <p:nvPr/>
        </p:nvSpPr>
        <p:spPr>
          <a:xfrm>
            <a:off x="3349053" y="1250616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语义上：信号量的值</a:t>
            </a:r>
            <a:r>
              <a:rPr lang="en-US" altLang="zh-CN" dirty="0" err="1">
                <a:latin typeface="Courier" pitchFamily="2" charset="0"/>
              </a:rPr>
              <a:t>cnt</a:t>
            </a:r>
            <a:r>
              <a:rPr lang="zh-CN" altLang="en-US" dirty="0">
                <a:latin typeface="Courier" pitchFamily="2" charset="0"/>
              </a:rPr>
              <a:t>记录了</a:t>
            </a:r>
            <a:r>
              <a:rPr lang="zh-CN" altLang="en-US" b="1" dirty="0">
                <a:latin typeface="Courier" pitchFamily="2" charset="0"/>
              </a:rPr>
              <a:t>当前可用资源的数量</a:t>
            </a:r>
            <a:endParaRPr lang="en-US" altLang="zh-CN" b="1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0C3ED-9EDD-444F-8BED-ECA269DAAB71}"/>
              </a:ext>
            </a:extLst>
          </p:cNvPr>
          <p:cNvSpPr/>
          <p:nvPr/>
        </p:nvSpPr>
        <p:spPr>
          <a:xfrm>
            <a:off x="5697431" y="255351"/>
            <a:ext cx="3185487" cy="873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Courier" pitchFamily="2" charset="0"/>
              </a:rPr>
              <a:t>信号量</a:t>
            </a:r>
            <a:r>
              <a:rPr lang="zh-CN" altLang="en-US" dirty="0">
                <a:latin typeface="Courier" pitchFamily="2" charset="0"/>
              </a:rPr>
              <a:t>：协调（阻塞</a:t>
            </a:r>
            <a:r>
              <a:rPr lang="en-US" altLang="zh-CN" dirty="0">
                <a:latin typeface="Courier" pitchFamily="2" charset="0"/>
              </a:rPr>
              <a:t>/</a:t>
            </a:r>
            <a:r>
              <a:rPr lang="zh-CN" altLang="en-US" dirty="0">
                <a:latin typeface="Courier" pitchFamily="2" charset="0"/>
              </a:rPr>
              <a:t>放行）</a:t>
            </a:r>
            <a:endParaRPr lang="en-US" altLang="zh-CN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多个线程共享有限数量的资源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7C0EB-7998-8B44-B7BC-64EA55318C85}"/>
              </a:ext>
            </a:extLst>
          </p:cNvPr>
          <p:cNvSpPr/>
          <p:nvPr/>
        </p:nvSpPr>
        <p:spPr>
          <a:xfrm>
            <a:off x="4276658" y="2217180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 b="1" dirty="0">
                <a:latin typeface="Courier" pitchFamily="2" charset="0"/>
              </a:rPr>
              <a:t>P</a:t>
            </a:r>
            <a:r>
              <a:rPr lang="zh-CN" altLang="en-CN" b="1" dirty="0">
                <a:latin typeface="Courier" pitchFamily="2" charset="0"/>
              </a:rPr>
              <a:t>操作</a:t>
            </a:r>
            <a:r>
              <a:rPr lang="zh-CN" altLang="en-US" b="1" dirty="0">
                <a:latin typeface="Courier" pitchFamily="2" charset="0"/>
              </a:rPr>
              <a:t>：消耗资源</a:t>
            </a:r>
            <a:endParaRPr lang="en-C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55C2-2C06-3F46-97EA-AC95EA4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57ED6-6891-B044-A51B-B1FA9321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0" y="1680861"/>
            <a:ext cx="1938351" cy="25859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3DFB75-F4AB-9740-8FA2-8E0DC0AAD62F}"/>
              </a:ext>
            </a:extLst>
          </p:cNvPr>
          <p:cNvSpPr/>
          <p:nvPr/>
        </p:nvSpPr>
        <p:spPr>
          <a:xfrm>
            <a:off x="262311" y="4383654"/>
            <a:ext cx="19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inux Libertine"/>
              </a:rPr>
              <a:t>Edsger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 W. Dijkstra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999E74-55F5-6F43-BB37-2D993E399780}"/>
              </a:ext>
            </a:extLst>
          </p:cNvPr>
          <p:cNvSpPr/>
          <p:nvPr/>
        </p:nvSpPr>
        <p:spPr>
          <a:xfrm>
            <a:off x="3334871" y="1741256"/>
            <a:ext cx="4842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提供了两个原语 </a:t>
            </a:r>
            <a:r>
              <a:rPr lang="en-US" altLang="zh-CN" dirty="0">
                <a:latin typeface="Courier" pitchFamily="2" charset="0"/>
              </a:rPr>
              <a:t>P</a:t>
            </a:r>
            <a:r>
              <a:rPr lang="zh-CN" altLang="en-US" dirty="0">
                <a:latin typeface="Courier" pitchFamily="2" charset="0"/>
              </a:rPr>
              <a:t> 和 </a:t>
            </a:r>
            <a:r>
              <a:rPr lang="en-US" altLang="zh-CN" dirty="0">
                <a:latin typeface="Courier" pitchFamily="2" charset="0"/>
              </a:rPr>
              <a:t>V</a:t>
            </a:r>
            <a:r>
              <a:rPr lang="zh-CN" altLang="en-US" dirty="0">
                <a:latin typeface="Courier" pitchFamily="2" charset="0"/>
              </a:rPr>
              <a:t> 用于</a:t>
            </a:r>
            <a:r>
              <a:rPr lang="zh-CN" altLang="en-US" b="1" dirty="0">
                <a:latin typeface="Courier" pitchFamily="2" charset="0"/>
              </a:rPr>
              <a:t>等待</a:t>
            </a:r>
            <a:r>
              <a:rPr lang="en-US" altLang="zh-CN" b="1" dirty="0">
                <a:latin typeface="Courier" pitchFamily="2" charset="0"/>
              </a:rPr>
              <a:t>/</a:t>
            </a:r>
            <a:r>
              <a:rPr lang="zh-CN" altLang="en-US" b="1" dirty="0">
                <a:latin typeface="Courier" pitchFamily="2" charset="0"/>
              </a:rPr>
              <a:t>消耗</a:t>
            </a:r>
            <a:r>
              <a:rPr lang="zh-CN" altLang="en-US" dirty="0">
                <a:latin typeface="Courier" pitchFamily="2" charset="0"/>
              </a:rPr>
              <a:t>资源</a:t>
            </a:r>
            <a:endParaRPr lang="en-US" altLang="zh-CN" b="1" dirty="0">
              <a:latin typeface="Courie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2C8808-6E84-AD4E-A792-50BB8A6D73C4}"/>
              </a:ext>
            </a:extLst>
          </p:cNvPr>
          <p:cNvSpPr/>
          <p:nvPr/>
        </p:nvSpPr>
        <p:spPr>
          <a:xfrm>
            <a:off x="6403758" y="3657727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Courier" pitchFamily="2" charset="0"/>
              </a:rPr>
              <a:t>cnt</a:t>
            </a:r>
            <a:r>
              <a:rPr lang="zh-CN" altLang="en-US" dirty="0">
                <a:solidFill>
                  <a:schemeClr val="accent1"/>
                </a:solidFill>
                <a:latin typeface="Courier" pitchFamily="2" charset="0"/>
              </a:rPr>
              <a:t>代表剩余资源数量</a:t>
            </a:r>
            <a:endParaRPr lang="en-CN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7A4258-79C3-934A-AD52-798DA545A4A1}"/>
              </a:ext>
            </a:extLst>
          </p:cNvPr>
          <p:cNvCxnSpPr>
            <a:cxnSpLocks/>
          </p:cNvCxnSpPr>
          <p:nvPr/>
        </p:nvCxnSpPr>
        <p:spPr>
          <a:xfrm flipH="1" flipV="1">
            <a:off x="6215009" y="3115979"/>
            <a:ext cx="338191" cy="58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0C6E2C1-F19C-AC48-8071-32AF93E0D07E}"/>
              </a:ext>
            </a:extLst>
          </p:cNvPr>
          <p:cNvSpPr txBox="1"/>
          <p:nvPr/>
        </p:nvSpPr>
        <p:spPr>
          <a:xfrm>
            <a:off x="107504" y="4873724"/>
            <a:ext cx="2934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操作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：荷兰语</a:t>
            </a:r>
            <a:r>
              <a:rPr lang="en" altLang="zh-CN" sz="12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Passeren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相当于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pass</a:t>
            </a:r>
            <a:endParaRPr lang="zh-CN" alt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E1351F-9D04-8947-ACDC-C46B53BD562D}"/>
              </a:ext>
            </a:extLst>
          </p:cNvPr>
          <p:cNvSpPr/>
          <p:nvPr/>
        </p:nvSpPr>
        <p:spPr>
          <a:xfrm>
            <a:off x="3713871" y="5261493"/>
            <a:ext cx="4083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Courier" pitchFamily="2" charset="0"/>
              </a:rPr>
              <a:t>注意：此处代码只展示语义，并非真实实现</a:t>
            </a:r>
            <a:endParaRPr lang="en-US" altLang="zh-CN" sz="1600" dirty="0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B7D80B-F7BC-354E-A9F1-976913AA6BF3}"/>
              </a:ext>
            </a:extLst>
          </p:cNvPr>
          <p:cNvSpPr txBox="1"/>
          <p:nvPr/>
        </p:nvSpPr>
        <p:spPr>
          <a:xfrm>
            <a:off x="107504" y="5122994"/>
            <a:ext cx="3161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333333"/>
                </a:solidFill>
                <a:latin typeface="Helvetica Neue" panose="02000503000000020004" pitchFamily="2" charset="0"/>
              </a:rPr>
              <a:t>V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操作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：荷兰语</a:t>
            </a:r>
            <a:r>
              <a:rPr lang="en" altLang="zh-CN" sz="1200" dirty="0" err="1"/>
              <a:t>Verhoog</a:t>
            </a:r>
            <a:r>
              <a:rPr lang="zh-CN" altLang="en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相当于</a:t>
            </a:r>
            <a:r>
              <a:rPr lang="en" altLang="zh-CN" sz="1200" dirty="0"/>
              <a:t>increment</a:t>
            </a:r>
            <a:endParaRPr lang="zh-CN" altLang="en-US" sz="1200" dirty="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33AE0205-6667-D24A-8168-F53FE4958197}"/>
              </a:ext>
            </a:extLst>
          </p:cNvPr>
          <p:cNvSpPr/>
          <p:nvPr/>
        </p:nvSpPr>
        <p:spPr>
          <a:xfrm>
            <a:off x="4276658" y="3994434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altLang="zh-CN" b="1" dirty="0">
                <a:latin typeface="Courier" pitchFamily="2" charset="0"/>
              </a:rPr>
              <a:t>V</a:t>
            </a:r>
            <a:r>
              <a:rPr lang="zh-CN" altLang="en-CN" b="1" dirty="0">
                <a:latin typeface="Courier" pitchFamily="2" charset="0"/>
              </a:rPr>
              <a:t>操作</a:t>
            </a:r>
            <a:r>
              <a:rPr lang="zh-CN" altLang="en-US" b="1" dirty="0">
                <a:latin typeface="Courier" pitchFamily="2" charset="0"/>
              </a:rPr>
              <a:t>：增加资源</a:t>
            </a:r>
            <a:endParaRPr lang="en-CN" b="1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CEC06D5E-2421-6C40-A25D-15EBC9CE0CFC}"/>
              </a:ext>
            </a:extLst>
          </p:cNvPr>
          <p:cNvSpPr/>
          <p:nvPr/>
        </p:nvSpPr>
        <p:spPr>
          <a:xfrm>
            <a:off x="3419872" y="438244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>
                <a:latin typeface="Courier" pitchFamily="2" charset="0"/>
              </a:rPr>
              <a:t>void sem_signal(sem_t *sem) {</a:t>
            </a:r>
          </a:p>
          <a:p>
            <a:r>
              <a:rPr lang="en-CN">
                <a:latin typeface="Courier" pitchFamily="2" charset="0"/>
              </a:rPr>
              <a:t>	sem-&gt;cnt++;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64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415712" y="3361556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ourier" pitchFamily="2" charset="0"/>
              </a:rPr>
              <a:t>void producer(void) {</a:t>
            </a:r>
          </a:p>
          <a:p>
            <a:r>
              <a:rPr lang="en-US">
                <a:latin typeface="Courier" pitchFamily="2" charset="0"/>
              </a:rPr>
              <a:t>	new_msg = produce_new(); 	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>
                <a:latin typeface="Courier" pitchFamily="2" charset="0"/>
              </a:rPr>
              <a:t>(&amp;empty_slot_sem);</a:t>
            </a:r>
          </a:p>
          <a:p>
            <a:r>
              <a:rPr lang="en-US">
                <a:latin typeface="Courier" pitchFamily="2" charset="0"/>
              </a:rPr>
              <a:t>	buffer_add(new_msg); 	</a:t>
            </a:r>
          </a:p>
          <a:p>
            <a:r>
              <a:rPr lang="en-US">
                <a:latin typeface="Courier" pitchFamily="2" charset="0"/>
              </a:rPr>
              <a:t>       </a:t>
            </a:r>
            <a:r>
              <a:rPr lang="en-CN" dirty="0">
                <a:latin typeface="Courier" pitchFamily="2" charset="0"/>
              </a:rPr>
              <a:t>// ...</a:t>
            </a:r>
          </a:p>
          <a:p>
            <a:r>
              <a:rPr lang="en-US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5540743" y="3920185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1C30F9-B691-AB4C-9137-172F45B35DA9}"/>
              </a:ext>
            </a:extLst>
          </p:cNvPr>
          <p:cNvSpPr/>
          <p:nvPr/>
        </p:nvSpPr>
        <p:spPr>
          <a:xfrm>
            <a:off x="3635896" y="123376"/>
            <a:ext cx="7491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latin typeface="Courier" pitchFamily="2" charset="0"/>
              </a:rPr>
              <a:t>while(true) {</a:t>
            </a:r>
          </a:p>
          <a:p>
            <a:r>
              <a:rPr lang="en-CN" sz="1600" dirty="0">
                <a:latin typeface="Courier" pitchFamily="2" charset="0"/>
              </a:rPr>
              <a:t>	new_msg = produce_new();</a:t>
            </a:r>
            <a:endParaRPr lang="en-CN" sz="1600" dirty="0">
              <a:solidFill>
                <a:schemeClr val="accent1"/>
              </a:solidFill>
              <a:latin typeface="Courier" pitchFamily="2" charset="0"/>
            </a:endParaRPr>
          </a:p>
          <a:p>
            <a:r>
              <a:rPr lang="en-CN" sz="160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while (empty_slot == 0) 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</a:t>
            </a:r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cond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_wait(&amp;empty_cond,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                     &amp;empty_slot_lock);</a:t>
            </a:r>
          </a:p>
          <a:p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	empty_slot --;</a:t>
            </a:r>
          </a:p>
          <a:p>
            <a:r>
              <a:rPr lang="en-CN" sz="1600">
                <a:solidFill>
                  <a:srgbClr val="00B050"/>
                </a:solidFill>
                <a:latin typeface="Courier" pitchFamily="2" charset="0"/>
              </a:rPr>
              <a:t>	unlock</a:t>
            </a:r>
            <a:r>
              <a:rPr lang="en-CN" sz="16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endParaRPr lang="en-CN" sz="1600" dirty="0">
              <a:latin typeface="Courier" pitchFamily="2" charset="0"/>
            </a:endParaRPr>
          </a:p>
          <a:p>
            <a:r>
              <a:rPr lang="en-CN" sz="1600" dirty="0">
                <a:latin typeface="Courier" pitchFamily="2" charset="0"/>
              </a:rPr>
              <a:t>	buffer_add(new_msg);</a:t>
            </a:r>
          </a:p>
          <a:p>
            <a:r>
              <a:rPr lang="en-CN" sz="1600" dirty="0">
                <a:latin typeface="Courier" pitchFamily="2" charset="0"/>
              </a:rPr>
              <a:t>	// ...</a:t>
            </a:r>
          </a:p>
          <a:p>
            <a:r>
              <a:rPr lang="en-CN" sz="1600" dirty="0">
                <a:latin typeface="Courier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E88CAC-D282-5A4B-B0F0-C4F86E159DAF}"/>
              </a:ext>
            </a:extLst>
          </p:cNvPr>
          <p:cNvCxnSpPr/>
          <p:nvPr/>
        </p:nvCxnSpPr>
        <p:spPr>
          <a:xfrm flipH="1">
            <a:off x="2051720" y="1361104"/>
            <a:ext cx="2483296" cy="26485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CB8E0D-007E-CB46-A283-1F536405BE6D}"/>
              </a:ext>
            </a:extLst>
          </p:cNvPr>
          <p:cNvSpPr/>
          <p:nvPr/>
        </p:nvSpPr>
        <p:spPr>
          <a:xfrm>
            <a:off x="1400502" y="1891944"/>
            <a:ext cx="2132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CN">
                <a:latin typeface="Courier" pitchFamily="2" charset="0"/>
              </a:rPr>
              <a:t>使用</a:t>
            </a:r>
            <a:r>
              <a:rPr lang="zh-CN" altLang="en-US">
                <a:latin typeface="Courier" pitchFamily="2" charset="0"/>
              </a:rPr>
              <a:t>信号量可以将其压缩到</a:t>
            </a:r>
            <a:r>
              <a:rPr lang="zh-CN" altLang="en-US" b="1">
                <a:latin typeface="Courier" pitchFamily="2" charset="0"/>
              </a:rPr>
              <a:t>一行代码</a:t>
            </a:r>
            <a:endParaRPr lang="en-CN" b="1"/>
          </a:p>
        </p:txBody>
      </p:sp>
    </p:spTree>
    <p:extLst>
      <p:ext uri="{BB962C8B-B14F-4D97-AF65-F5344CB8AC3E}">
        <p14:creationId xmlns:p14="http://schemas.microsoft.com/office/powerpoint/2010/main" val="3814761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信号量的使用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93C58-8B04-134A-BC0C-09FE30F1344C}"/>
              </a:ext>
            </a:extLst>
          </p:cNvPr>
          <p:cNvSpPr/>
          <p:nvPr/>
        </p:nvSpPr>
        <p:spPr>
          <a:xfrm>
            <a:off x="847654" y="1361104"/>
            <a:ext cx="5288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producer(void)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produce_new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buffer_add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new_msg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CB56D-2A50-EC49-BB9D-46342C582C8D}"/>
              </a:ext>
            </a:extLst>
          </p:cNvPr>
          <p:cNvSpPr/>
          <p:nvPr/>
        </p:nvSpPr>
        <p:spPr>
          <a:xfrm>
            <a:off x="908614" y="3347226"/>
            <a:ext cx="5227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void consumer(void) {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filled_slot_sem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buffer_remove</a:t>
            </a:r>
            <a:r>
              <a:rPr lang="en-US" dirty="0">
                <a:latin typeface="Courier" pitchFamily="2" charset="0"/>
              </a:rPr>
              <a:t>(); 	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sem_signal</a:t>
            </a:r>
            <a:r>
              <a:rPr lang="en-US" dirty="0">
                <a:latin typeface="Courier" pitchFamily="2" charset="0"/>
              </a:rPr>
              <a:t>(&amp;</a:t>
            </a:r>
            <a:r>
              <a:rPr lang="en-US" dirty="0" err="1">
                <a:latin typeface="Courier" pitchFamily="2" charset="0"/>
              </a:rPr>
              <a:t>empty_slot_sem</a:t>
            </a:r>
            <a:r>
              <a:rPr lang="en-US" dirty="0">
                <a:latin typeface="Courier" pitchFamily="2" charset="0"/>
              </a:rPr>
              <a:t>); 	</a:t>
            </a:r>
            <a:r>
              <a:rPr lang="en-US" dirty="0" err="1">
                <a:latin typeface="Courier" pitchFamily="2" charset="0"/>
              </a:rPr>
              <a:t>handle_msg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cur_msg</a:t>
            </a:r>
            <a:r>
              <a:rPr lang="en-US" dirty="0">
                <a:latin typeface="Courier" pitchFamily="2" charset="0"/>
              </a:rPr>
              <a:t>);</a:t>
            </a:r>
          </a:p>
          <a:p>
            <a:r>
              <a:rPr lang="en-US" dirty="0">
                <a:latin typeface="Courier" pitchFamily="2" charset="0"/>
              </a:rPr>
              <a:t>}</a:t>
            </a:r>
            <a:endParaRPr lang="en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4477A-A1CF-3344-84EB-70166AC121D2}"/>
              </a:ext>
            </a:extLst>
          </p:cNvPr>
          <p:cNvSpPr/>
          <p:nvPr/>
        </p:nvSpPr>
        <p:spPr>
          <a:xfrm>
            <a:off x="6271433" y="1889761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950C3-1122-E94D-8703-4343893FEDB4}"/>
              </a:ext>
            </a:extLst>
          </p:cNvPr>
          <p:cNvSpPr/>
          <p:nvPr/>
        </p:nvSpPr>
        <p:spPr>
          <a:xfrm>
            <a:off x="6273809" y="2482860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D6F5A-9460-1445-BBDD-48CE7C945E4D}"/>
              </a:ext>
            </a:extLst>
          </p:cNvPr>
          <p:cNvSpPr/>
          <p:nvPr/>
        </p:nvSpPr>
        <p:spPr>
          <a:xfrm>
            <a:off x="6287415" y="353562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消耗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filled_slot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A4F1A-B21D-3D41-B357-1D55D057E5CE}"/>
              </a:ext>
            </a:extLst>
          </p:cNvPr>
          <p:cNvSpPr/>
          <p:nvPr/>
        </p:nvSpPr>
        <p:spPr>
          <a:xfrm>
            <a:off x="6271433" y="423538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latin typeface="Courier" pitchFamily="2" charset="0"/>
              </a:rPr>
              <a:t>增加</a:t>
            </a:r>
            <a:r>
              <a:rPr lang="en-US" altLang="zh-CN">
                <a:solidFill>
                  <a:schemeClr val="accent1"/>
                </a:solidFill>
                <a:latin typeface="Courier" pitchFamily="2" charset="0"/>
              </a:rPr>
              <a:t>empty_slot</a:t>
            </a:r>
            <a:endParaRPr lang="en-CN">
              <a:solidFill>
                <a:schemeClr val="accent1"/>
              </a:solidFill>
              <a:latin typeface="Courier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50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二元信号量与计数信号量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4237997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19E82-4823-2D4D-B976-E634A3E19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5468-10D2-9544-B3DC-89EEB6E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47778-B9EA-D74C-887C-E48A103EFCE6}"/>
              </a:ext>
            </a:extLst>
          </p:cNvPr>
          <p:cNvSpPr/>
          <p:nvPr/>
        </p:nvSpPr>
        <p:spPr>
          <a:xfrm>
            <a:off x="539552" y="1350394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>
                <a:latin typeface="Courier" pitchFamily="2" charset="0"/>
              </a:rPr>
              <a:t>void sem_</a:t>
            </a:r>
            <a:r>
              <a:rPr lang="en-US" altLang="zh-CN">
                <a:latin typeface="Courier" pitchFamily="2" charset="0"/>
              </a:rPr>
              <a:t>init</a:t>
            </a:r>
            <a:r>
              <a:rPr lang="en-CN">
                <a:latin typeface="Courier" pitchFamily="2" charset="0"/>
              </a:rPr>
              <a:t>(sem_t *sem, int init_cnt) {</a:t>
            </a:r>
          </a:p>
          <a:p>
            <a:r>
              <a:rPr lang="en-CN">
                <a:latin typeface="Courier" pitchFamily="2" charset="0"/>
              </a:rPr>
              <a:t>    sem-&gt;cnt = init_cnt;</a:t>
            </a:r>
          </a:p>
          <a:p>
            <a:r>
              <a:rPr lang="en-CN">
                <a:latin typeface="Courier" pitchFamily="2" charset="0"/>
              </a:rPr>
              <a:t>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7F0180-170E-714A-8D46-D8075580CB4D}"/>
              </a:ext>
            </a:extLst>
          </p:cNvPr>
          <p:cNvCxnSpPr>
            <a:cxnSpLocks/>
          </p:cNvCxnSpPr>
          <p:nvPr/>
        </p:nvCxnSpPr>
        <p:spPr>
          <a:xfrm flipV="1">
            <a:off x="4237997" y="1705372"/>
            <a:ext cx="838059" cy="720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3F7DFBD-75DA-D34A-A0AC-F8C538B68FA5}"/>
              </a:ext>
            </a:extLst>
          </p:cNvPr>
          <p:cNvSpPr/>
          <p:nvPr/>
        </p:nvSpPr>
        <p:spPr>
          <a:xfrm>
            <a:off x="623668" y="2638063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 pitchFamily="2" charset="0"/>
              </a:rPr>
              <a:t>当初始化的资源数量为</a:t>
            </a:r>
            <a:r>
              <a:rPr lang="en-US" altLang="zh-CN" b="1" dirty="0">
                <a:latin typeface="Courier" pitchFamily="2" charset="0"/>
              </a:rPr>
              <a:t>1</a:t>
            </a:r>
            <a:r>
              <a:rPr lang="zh-CN" altLang="en-US" b="1" dirty="0">
                <a:latin typeface="Courier" pitchFamily="2" charset="0"/>
              </a:rPr>
              <a:t>时，为</a:t>
            </a:r>
            <a:r>
              <a:rPr lang="zh-CN" altLang="en-US" b="1" dirty="0">
                <a:solidFill>
                  <a:schemeClr val="accent1"/>
                </a:solidFill>
                <a:latin typeface="Courier" pitchFamily="2" charset="0"/>
              </a:rPr>
              <a:t>二元信号量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E53F3-506B-7846-B608-220DA3313F6C}"/>
              </a:ext>
            </a:extLst>
          </p:cNvPr>
          <p:cNvSpPr/>
          <p:nvPr/>
        </p:nvSpPr>
        <p:spPr>
          <a:xfrm>
            <a:off x="1044317" y="3036521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其计数器</a:t>
            </a:r>
            <a:r>
              <a:rPr lang="zh-CN" altLang="en-US" dirty="0"/>
              <a:t>（</a:t>
            </a:r>
            <a:r>
              <a:rPr lang="en-US" altLang="zh-CN" dirty="0"/>
              <a:t>counter</a:t>
            </a:r>
            <a:r>
              <a:rPr lang="zh-CN" altLang="en-US" dirty="0"/>
              <a:t>）</a:t>
            </a:r>
            <a:r>
              <a:rPr lang="en-CN"/>
              <a:t>只有可能为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两个值，故被称为二元信号量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286F5-EC7E-1D40-9148-E7C00BDD39F6}"/>
              </a:ext>
            </a:extLst>
          </p:cNvPr>
          <p:cNvSpPr/>
          <p:nvPr/>
        </p:nvSpPr>
        <p:spPr>
          <a:xfrm>
            <a:off x="1619673" y="351209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同一时刻</a:t>
            </a:r>
            <a:r>
              <a:rPr lang="en-CN" b="1"/>
              <a:t>只有一个</a:t>
            </a:r>
            <a:r>
              <a:rPr lang="en-CN"/>
              <a:t>线程能够拿到资源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8E94D-F4BF-4B48-BC1C-5C5683A09794}"/>
              </a:ext>
            </a:extLst>
          </p:cNvPr>
          <p:cNvSpPr/>
          <p:nvPr/>
        </p:nvSpPr>
        <p:spPr>
          <a:xfrm>
            <a:off x="623668" y="4034828"/>
            <a:ext cx="4708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 pitchFamily="2" charset="0"/>
              </a:rPr>
              <a:t>当初始化的资源数量大于</a:t>
            </a:r>
            <a:r>
              <a:rPr lang="en-US" altLang="zh-CN" b="1" dirty="0">
                <a:latin typeface="Courier" pitchFamily="2" charset="0"/>
              </a:rPr>
              <a:t>1</a:t>
            </a:r>
            <a:r>
              <a:rPr lang="zh-CN" altLang="en-US" b="1" dirty="0">
                <a:latin typeface="Courier" pitchFamily="2" charset="0"/>
              </a:rPr>
              <a:t>时，为</a:t>
            </a:r>
            <a:r>
              <a:rPr lang="zh-CN" altLang="en-US" b="1" dirty="0">
                <a:solidFill>
                  <a:schemeClr val="accent1"/>
                </a:solidFill>
                <a:latin typeface="Courier" pitchFamily="2" charset="0"/>
              </a:rPr>
              <a:t>计数信号量</a:t>
            </a:r>
            <a:endParaRPr lang="en-CN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E0991-5B3D-3A42-AA38-0F6BB85D7FA9}"/>
              </a:ext>
            </a:extLst>
          </p:cNvPr>
          <p:cNvSpPr/>
          <p:nvPr/>
        </p:nvSpPr>
        <p:spPr>
          <a:xfrm>
            <a:off x="1619672" y="451089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同一时刻</a:t>
            </a:r>
            <a:r>
              <a:rPr lang="en-CN" b="1"/>
              <a:t>可能有多个</a:t>
            </a:r>
            <a:r>
              <a:rPr lang="en-CN"/>
              <a:t>线程能够拿到资源</a:t>
            </a:r>
          </a:p>
        </p:txBody>
      </p:sp>
    </p:spTree>
    <p:extLst>
      <p:ext uri="{BB962C8B-B14F-4D97-AF65-F5344CB8AC3E}">
        <p14:creationId xmlns:p14="http://schemas.microsoft.com/office/powerpoint/2010/main" val="1292219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读写锁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87356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1F028-D02A-F849-96D0-41D0749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的类型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3C9C2-E706-7740-9B0B-B04961C4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6BE5-8E89-404B-99DB-DAFC08BF6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DB7F4A-0E32-C74A-8DEC-58B688539106}"/>
              </a:ext>
            </a:extLst>
          </p:cNvPr>
          <p:cNvGraphicFramePr>
            <a:graphicFrameLocks noGrp="1"/>
          </p:cNvGraphicFramePr>
          <p:nvPr/>
        </p:nvGraphicFramePr>
        <p:xfrm>
          <a:off x="719956" y="1335968"/>
          <a:ext cx="7704088" cy="28811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6022">
                  <a:extLst>
                    <a:ext uri="{9D8B030D-6E8A-4147-A177-3AD203B41FA5}">
                      <a16:colId xmlns:a16="http://schemas.microsoft.com/office/drawing/2014/main" val="1585941552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435578935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516145049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4068793969"/>
                    </a:ext>
                  </a:extLst>
                </a:gridCol>
              </a:tblGrid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IPC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机制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数据抽象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参与者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方向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477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管道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88242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共享内存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内存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7736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消息队列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消息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41857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信号接口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767635"/>
                  </a:ext>
                </a:extLst>
              </a:tr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套接字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0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6247-E67C-8947-A16A-26B8BF37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/>
              <a:t>公告</a:t>
            </a:r>
            <a:r>
              <a:rPr lang="zh-CN" altLang="en-US"/>
              <a:t>栏问题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266B-3594-3C42-8715-72C054320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86329-40F4-F14D-8AE2-D6E6AC18D720}"/>
              </a:ext>
            </a:extLst>
          </p:cNvPr>
          <p:cNvSpPr/>
          <p:nvPr/>
        </p:nvSpPr>
        <p:spPr>
          <a:xfrm>
            <a:off x="2195735" y="1657372"/>
            <a:ext cx="2160240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4F3A1D51-B2C6-D841-9ED5-AFBC06B86F5A}"/>
              </a:ext>
            </a:extLst>
          </p:cNvPr>
          <p:cNvGrpSpPr/>
          <p:nvPr/>
        </p:nvGrpSpPr>
        <p:grpSpPr>
          <a:xfrm>
            <a:off x="2096617" y="3624436"/>
            <a:ext cx="914400" cy="914400"/>
            <a:chOff x="2942911" y="3835579"/>
            <a:chExt cx="914400" cy="914400"/>
          </a:xfrm>
        </p:grpSpPr>
        <p:pic>
          <p:nvPicPr>
            <p:cNvPr id="7" name="图形 12" descr="用户">
              <a:extLst>
                <a:ext uri="{FF2B5EF4-FFF2-40B4-BE49-F238E27FC236}">
                  <a16:creationId xmlns:a16="http://schemas.microsoft.com/office/drawing/2014/main" id="{A76F0A6C-AE18-7448-BF27-936272CE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8" name="文本框 13">
              <a:extLst>
                <a:ext uri="{FF2B5EF4-FFF2-40B4-BE49-F238E27FC236}">
                  <a16:creationId xmlns:a16="http://schemas.microsoft.com/office/drawing/2014/main" id="{3BA3E760-551C-594A-9FDA-079AD44976F3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53557B9C-E499-FE43-BA3A-799DCBBB2A3A}"/>
              </a:ext>
            </a:extLst>
          </p:cNvPr>
          <p:cNvGrpSpPr/>
          <p:nvPr/>
        </p:nvGrpSpPr>
        <p:grpSpPr>
          <a:xfrm>
            <a:off x="2771800" y="3898295"/>
            <a:ext cx="914400" cy="914400"/>
            <a:chOff x="2942911" y="3835579"/>
            <a:chExt cx="914400" cy="914400"/>
          </a:xfrm>
        </p:grpSpPr>
        <p:pic>
          <p:nvPicPr>
            <p:cNvPr id="10" name="图形 12" descr="用户">
              <a:extLst>
                <a:ext uri="{FF2B5EF4-FFF2-40B4-BE49-F238E27FC236}">
                  <a16:creationId xmlns:a16="http://schemas.microsoft.com/office/drawing/2014/main" id="{DF5F8B01-6DE4-7942-B368-8A0E266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15B4A4B5-FF06-D746-8386-CAADF897502A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197C95-2E59-EB44-8C0C-DF5FAC9A7825}"/>
              </a:ext>
            </a:extLst>
          </p:cNvPr>
          <p:cNvGrpSpPr/>
          <p:nvPr/>
        </p:nvGrpSpPr>
        <p:grpSpPr>
          <a:xfrm>
            <a:off x="3275856" y="3469441"/>
            <a:ext cx="914400" cy="914400"/>
            <a:chOff x="2942911" y="3835579"/>
            <a:chExt cx="914400" cy="914400"/>
          </a:xfrm>
        </p:grpSpPr>
        <p:pic>
          <p:nvPicPr>
            <p:cNvPr id="13" name="图形 12" descr="用户">
              <a:extLst>
                <a:ext uri="{FF2B5EF4-FFF2-40B4-BE49-F238E27FC236}">
                  <a16:creationId xmlns:a16="http://schemas.microsoft.com/office/drawing/2014/main" id="{712344EF-0948-CF46-AB23-7C10634F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2CEB6A6-1634-8249-B457-BB933F08743C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5" name="组合 11">
            <a:extLst>
              <a:ext uri="{FF2B5EF4-FFF2-40B4-BE49-F238E27FC236}">
                <a16:creationId xmlns:a16="http://schemas.microsoft.com/office/drawing/2014/main" id="{53395B6C-3465-054D-AD77-A850C7B92E9C}"/>
              </a:ext>
            </a:extLst>
          </p:cNvPr>
          <p:cNvGrpSpPr/>
          <p:nvPr/>
        </p:nvGrpSpPr>
        <p:grpSpPr>
          <a:xfrm>
            <a:off x="2566628" y="3289361"/>
            <a:ext cx="914400" cy="914400"/>
            <a:chOff x="2942911" y="3835579"/>
            <a:chExt cx="914400" cy="914400"/>
          </a:xfrm>
        </p:grpSpPr>
        <p:pic>
          <p:nvPicPr>
            <p:cNvPr id="16" name="图形 12" descr="用户">
              <a:extLst>
                <a:ext uri="{FF2B5EF4-FFF2-40B4-BE49-F238E27FC236}">
                  <a16:creationId xmlns:a16="http://schemas.microsoft.com/office/drawing/2014/main" id="{EB970B09-D0A8-5648-BC63-02810473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371C3E83-48F6-B64F-8812-106B3C3E284C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BCB007-B589-F441-8A72-0C187571A25B}"/>
              </a:ext>
            </a:extLst>
          </p:cNvPr>
          <p:cNvSpPr txBox="1"/>
          <p:nvPr/>
        </p:nvSpPr>
        <p:spPr>
          <a:xfrm>
            <a:off x="2837273" y="1756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/>
              <a:t>公告栏</a:t>
            </a:r>
            <a:endParaRPr lang="en-CN"/>
          </a:p>
        </p:txBody>
      </p:sp>
      <p:pic>
        <p:nvPicPr>
          <p:cNvPr id="20" name="Picture 1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FBB90C97-7E6C-174B-ADD5-1D7C5DF6E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01023"/>
            <a:ext cx="847713" cy="1043055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83ACD2AD-8ABD-8940-8E85-146801BF55F3}"/>
              </a:ext>
            </a:extLst>
          </p:cNvPr>
          <p:cNvSpPr/>
          <p:nvPr/>
        </p:nvSpPr>
        <p:spPr>
          <a:xfrm>
            <a:off x="351946" y="1311883"/>
            <a:ext cx="1523020" cy="92325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这个公告栏要撤走了</a:t>
            </a:r>
            <a:endParaRPr lang="en-US" altLang="zh-CN" sz="12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BD78E337-A03D-124C-8649-213F8533BF0D}"/>
              </a:ext>
            </a:extLst>
          </p:cNvPr>
          <p:cNvSpPr/>
          <p:nvPr/>
        </p:nvSpPr>
        <p:spPr>
          <a:xfrm>
            <a:off x="4137974" y="3469441"/>
            <a:ext cx="1523020" cy="92325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+mn-ea"/>
              </a:rPr>
              <a:t>不拥挤，大家一起看</a:t>
            </a:r>
            <a:endParaRPr lang="en-CN" altLang="zh-CN" sz="12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EA5574-FE9E-A84D-83D1-58B6C85B07BE}"/>
              </a:ext>
            </a:extLst>
          </p:cNvPr>
          <p:cNvSpPr/>
          <p:nvPr/>
        </p:nvSpPr>
        <p:spPr>
          <a:xfrm>
            <a:off x="4836023" y="2502925"/>
            <a:ext cx="3659832" cy="887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思考：如何避免读者看到一半就被写者撤走了，我们怎么办？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FD460-0ABA-9949-941C-61FF251426F6}"/>
              </a:ext>
            </a:extLst>
          </p:cNvPr>
          <p:cNvSpPr/>
          <p:nvPr/>
        </p:nvSpPr>
        <p:spPr>
          <a:xfrm>
            <a:off x="2905834" y="47725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读者</a:t>
            </a:r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4B25B7-E146-E044-ADC1-8C783EAB799A}"/>
              </a:ext>
            </a:extLst>
          </p:cNvPr>
          <p:cNvSpPr/>
          <p:nvPr/>
        </p:nvSpPr>
        <p:spPr>
          <a:xfrm>
            <a:off x="496226" y="34253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/>
              <a:t>写</a:t>
            </a:r>
            <a:r>
              <a:rPr lang="zh-CN" altLang="en-US"/>
              <a:t>者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ABDB81-0BBB-A242-909F-453C43B15AD6}"/>
              </a:ext>
            </a:extLst>
          </p:cNvPr>
          <p:cNvSpPr/>
          <p:nvPr/>
        </p:nvSpPr>
        <p:spPr>
          <a:xfrm>
            <a:off x="4788027" y="1043538"/>
            <a:ext cx="3577870" cy="887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思考：多个读者如果希望读公告栏，他们互斥吗？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430F72-6E32-9848-BF88-BB2D9189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359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6247-E67C-8947-A16A-26B8BF37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/>
              <a:t>公告</a:t>
            </a:r>
            <a:r>
              <a:rPr lang="zh-CN" altLang="en-US"/>
              <a:t>栏问题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266B-3594-3C42-8715-72C054320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86329-40F4-F14D-8AE2-D6E6AC18D720}"/>
              </a:ext>
            </a:extLst>
          </p:cNvPr>
          <p:cNvSpPr/>
          <p:nvPr/>
        </p:nvSpPr>
        <p:spPr>
          <a:xfrm>
            <a:off x="2195735" y="1657372"/>
            <a:ext cx="2160240" cy="1656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4F3A1D51-B2C6-D841-9ED5-AFBC06B86F5A}"/>
              </a:ext>
            </a:extLst>
          </p:cNvPr>
          <p:cNvGrpSpPr/>
          <p:nvPr/>
        </p:nvGrpSpPr>
        <p:grpSpPr>
          <a:xfrm>
            <a:off x="2096617" y="3624436"/>
            <a:ext cx="914400" cy="914400"/>
            <a:chOff x="2942911" y="3835579"/>
            <a:chExt cx="914400" cy="914400"/>
          </a:xfrm>
        </p:grpSpPr>
        <p:pic>
          <p:nvPicPr>
            <p:cNvPr id="7" name="图形 12" descr="用户">
              <a:extLst>
                <a:ext uri="{FF2B5EF4-FFF2-40B4-BE49-F238E27FC236}">
                  <a16:creationId xmlns:a16="http://schemas.microsoft.com/office/drawing/2014/main" id="{A76F0A6C-AE18-7448-BF27-936272CE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8" name="文本框 13">
              <a:extLst>
                <a:ext uri="{FF2B5EF4-FFF2-40B4-BE49-F238E27FC236}">
                  <a16:creationId xmlns:a16="http://schemas.microsoft.com/office/drawing/2014/main" id="{3BA3E760-551C-594A-9FDA-079AD44976F3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9" name="组合 11">
            <a:extLst>
              <a:ext uri="{FF2B5EF4-FFF2-40B4-BE49-F238E27FC236}">
                <a16:creationId xmlns:a16="http://schemas.microsoft.com/office/drawing/2014/main" id="{53557B9C-E499-FE43-BA3A-799DCBBB2A3A}"/>
              </a:ext>
            </a:extLst>
          </p:cNvPr>
          <p:cNvGrpSpPr/>
          <p:nvPr/>
        </p:nvGrpSpPr>
        <p:grpSpPr>
          <a:xfrm>
            <a:off x="2771800" y="3898295"/>
            <a:ext cx="914400" cy="914400"/>
            <a:chOff x="2942911" y="3835579"/>
            <a:chExt cx="914400" cy="914400"/>
          </a:xfrm>
        </p:grpSpPr>
        <p:pic>
          <p:nvPicPr>
            <p:cNvPr id="10" name="图形 12" descr="用户">
              <a:extLst>
                <a:ext uri="{FF2B5EF4-FFF2-40B4-BE49-F238E27FC236}">
                  <a16:creationId xmlns:a16="http://schemas.microsoft.com/office/drawing/2014/main" id="{DF5F8B01-6DE4-7942-B368-8A0E266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15B4A4B5-FF06-D746-8386-CAADF897502A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197C95-2E59-EB44-8C0C-DF5FAC9A7825}"/>
              </a:ext>
            </a:extLst>
          </p:cNvPr>
          <p:cNvGrpSpPr/>
          <p:nvPr/>
        </p:nvGrpSpPr>
        <p:grpSpPr>
          <a:xfrm>
            <a:off x="3275856" y="3469441"/>
            <a:ext cx="914400" cy="914400"/>
            <a:chOff x="2942911" y="3835579"/>
            <a:chExt cx="914400" cy="914400"/>
          </a:xfrm>
        </p:grpSpPr>
        <p:pic>
          <p:nvPicPr>
            <p:cNvPr id="13" name="图形 12" descr="用户">
              <a:extLst>
                <a:ext uri="{FF2B5EF4-FFF2-40B4-BE49-F238E27FC236}">
                  <a16:creationId xmlns:a16="http://schemas.microsoft.com/office/drawing/2014/main" id="{712344EF-0948-CF46-AB23-7C10634F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2CEB6A6-1634-8249-B457-BB933F08743C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grpSp>
        <p:nvGrpSpPr>
          <p:cNvPr id="15" name="组合 11">
            <a:extLst>
              <a:ext uri="{FF2B5EF4-FFF2-40B4-BE49-F238E27FC236}">
                <a16:creationId xmlns:a16="http://schemas.microsoft.com/office/drawing/2014/main" id="{53395B6C-3465-054D-AD77-A850C7B92E9C}"/>
              </a:ext>
            </a:extLst>
          </p:cNvPr>
          <p:cNvGrpSpPr/>
          <p:nvPr/>
        </p:nvGrpSpPr>
        <p:grpSpPr>
          <a:xfrm>
            <a:off x="2566628" y="3289361"/>
            <a:ext cx="914400" cy="914400"/>
            <a:chOff x="2942911" y="3835579"/>
            <a:chExt cx="914400" cy="914400"/>
          </a:xfrm>
        </p:grpSpPr>
        <p:pic>
          <p:nvPicPr>
            <p:cNvPr id="16" name="图形 12" descr="用户">
              <a:extLst>
                <a:ext uri="{FF2B5EF4-FFF2-40B4-BE49-F238E27FC236}">
                  <a16:creationId xmlns:a16="http://schemas.microsoft.com/office/drawing/2014/main" id="{EB970B09-D0A8-5648-BC63-02810473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42911" y="3835579"/>
              <a:ext cx="914400" cy="914400"/>
            </a:xfrm>
            <a:prstGeom prst="rect">
              <a:avLst/>
            </a:prstGeom>
          </p:spPr>
        </p:pic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371C3E83-48F6-B64F-8812-106B3C3E284C}"/>
                </a:ext>
              </a:extLst>
            </p:cNvPr>
            <p:cNvSpPr txBox="1"/>
            <p:nvPr/>
          </p:nvSpPr>
          <p:spPr>
            <a:xfrm>
              <a:off x="2942911" y="422565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BCB007-B589-F441-8A72-0C187571A25B}"/>
              </a:ext>
            </a:extLst>
          </p:cNvPr>
          <p:cNvSpPr txBox="1"/>
          <p:nvPr/>
        </p:nvSpPr>
        <p:spPr>
          <a:xfrm>
            <a:off x="2837273" y="1756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CN"/>
              <a:t>公告栏</a:t>
            </a:r>
            <a:endParaRPr lang="en-CN"/>
          </a:p>
        </p:txBody>
      </p:sp>
      <p:pic>
        <p:nvPicPr>
          <p:cNvPr id="20" name="Picture 1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FBB90C97-7E6C-174B-ADD5-1D7C5DF6E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01023"/>
            <a:ext cx="847713" cy="1043055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83ACD2AD-8ABD-8940-8E85-146801BF55F3}"/>
              </a:ext>
            </a:extLst>
          </p:cNvPr>
          <p:cNvSpPr/>
          <p:nvPr/>
        </p:nvSpPr>
        <p:spPr>
          <a:xfrm>
            <a:off x="351946" y="1311883"/>
            <a:ext cx="1523020" cy="92325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这个公告栏要撤走了</a:t>
            </a:r>
            <a:endParaRPr lang="en-US" altLang="zh-CN" sz="12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BD78E337-A03D-124C-8649-213F8533BF0D}"/>
              </a:ext>
            </a:extLst>
          </p:cNvPr>
          <p:cNvSpPr/>
          <p:nvPr/>
        </p:nvSpPr>
        <p:spPr>
          <a:xfrm>
            <a:off x="4137974" y="3469441"/>
            <a:ext cx="1523020" cy="92325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+mn-ea"/>
              </a:rPr>
              <a:t>不拥挤，大家一起看</a:t>
            </a:r>
            <a:endParaRPr lang="en-CN" altLang="zh-CN" sz="12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EA5574-FE9E-A84D-83D1-58B6C85B07BE}"/>
              </a:ext>
            </a:extLst>
          </p:cNvPr>
          <p:cNvSpPr/>
          <p:nvPr/>
        </p:nvSpPr>
        <p:spPr>
          <a:xfrm>
            <a:off x="4836023" y="2502925"/>
            <a:ext cx="3659832" cy="887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思考：如何避免读者看到一半就被写者撤走了，我们怎么办？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FD460-0ABA-9949-941C-61FF251426F6}"/>
              </a:ext>
            </a:extLst>
          </p:cNvPr>
          <p:cNvSpPr/>
          <p:nvPr/>
        </p:nvSpPr>
        <p:spPr>
          <a:xfrm>
            <a:off x="2905834" y="47725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Courier" pitchFamily="2" charset="0"/>
              </a:rPr>
              <a:t>读者</a:t>
            </a:r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4B25B7-E146-E044-ADC1-8C783EAB799A}"/>
              </a:ext>
            </a:extLst>
          </p:cNvPr>
          <p:cNvSpPr/>
          <p:nvPr/>
        </p:nvSpPr>
        <p:spPr>
          <a:xfrm>
            <a:off x="496226" y="34253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CN"/>
              <a:t>写</a:t>
            </a:r>
            <a:r>
              <a:rPr lang="zh-CN" altLang="en-US"/>
              <a:t>者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ABDB81-0BBB-A242-909F-453C43B15AD6}"/>
              </a:ext>
            </a:extLst>
          </p:cNvPr>
          <p:cNvSpPr/>
          <p:nvPr/>
        </p:nvSpPr>
        <p:spPr>
          <a:xfrm>
            <a:off x="4788027" y="1043538"/>
            <a:ext cx="3577870" cy="887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思考：多个读者如果希望读公告栏，他们互斥吗？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4771F1-6B2A-314A-91CE-DF9B676AC3CD}"/>
              </a:ext>
            </a:extLst>
          </p:cNvPr>
          <p:cNvSpPr/>
          <p:nvPr/>
        </p:nvSpPr>
        <p:spPr>
          <a:xfrm>
            <a:off x="6227357" y="204238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ourier" pitchFamily="2" charset="0"/>
              </a:rPr>
              <a:t>不互斥</a:t>
            </a:r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4B0F10-8DCB-FE48-94DA-00244C0B08BF}"/>
              </a:ext>
            </a:extLst>
          </p:cNvPr>
          <p:cNvSpPr/>
          <p:nvPr/>
        </p:nvSpPr>
        <p:spPr>
          <a:xfrm>
            <a:off x="5654098" y="3481681"/>
            <a:ext cx="2497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可以使用互斥锁，</a:t>
            </a:r>
            <a:endParaRPr lang="en-US" altLang="zh-CN" dirty="0">
              <a:latin typeface="Courier" pitchFamily="2" charset="0"/>
            </a:endParaRPr>
          </a:p>
          <a:p>
            <a:pPr algn="ctr"/>
            <a:r>
              <a:rPr lang="zh-CN" altLang="en-US" dirty="0"/>
              <a:t>但读者就不能一起看了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A7A31-328E-A944-BB17-720B4BBC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685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4825-6585-7744-AA89-DE8872B3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读写锁的使用示例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7FC8C1-FFFB-C740-93A4-4CAEB444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D218B-88D7-F942-97F8-72E005CBA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21520C-2CB0-5361-C706-463CB744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17" y="1396315"/>
            <a:ext cx="4252312" cy="365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读写锁：</a:t>
            </a:r>
            <a:r>
              <a:rPr lang="zh-CN" altLang="en-CN" dirty="0"/>
              <a:t>区分</a:t>
            </a:r>
            <a:r>
              <a:rPr lang="zh-CN" altLang="en-US" dirty="0"/>
              <a:t>读者与写者，允许</a:t>
            </a:r>
            <a:r>
              <a:rPr lang="zh-CN" altLang="en-US" b="1" dirty="0">
                <a:solidFill>
                  <a:srgbClr val="C00000"/>
                </a:solidFill>
              </a:rPr>
              <a:t>读者之间并行</a:t>
            </a:r>
            <a:r>
              <a:rPr lang="zh-CN" altLang="en-US" dirty="0"/>
              <a:t>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E4E4F-F115-B748-822A-2D141E7FAD66}"/>
              </a:ext>
            </a:extLst>
          </p:cNvPr>
          <p:cNvSpPr/>
          <p:nvPr/>
        </p:nvSpPr>
        <p:spPr>
          <a:xfrm>
            <a:off x="3995936" y="3965016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可以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4ABB7B-BDF7-EF4D-B9DC-95A858932D93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F60BA2-E937-074E-BF47-013BEC1FCBD1}"/>
              </a:ext>
            </a:extLst>
          </p:cNvPr>
          <p:cNvSpPr/>
          <p:nvPr/>
        </p:nvSpPr>
        <p:spPr>
          <a:xfrm>
            <a:off x="5709359" y="498711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D4F6-BF2E-6844-BA77-7F3CA193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8187-2CE8-0F4E-9C0A-4300547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4BFDD-F062-374A-BD06-EC13E2174A74}"/>
              </a:ext>
            </a:extLst>
          </p:cNvPr>
          <p:cNvSpPr/>
          <p:nvPr/>
        </p:nvSpPr>
        <p:spPr>
          <a:xfrm>
            <a:off x="1651228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使用reader_lock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72542-712F-3D46-BA57-4F5C9C022A95}"/>
              </a:ext>
            </a:extLst>
          </p:cNvPr>
          <p:cNvSpPr/>
          <p:nvPr/>
        </p:nvSpPr>
        <p:spPr>
          <a:xfrm>
            <a:off x="5290814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使用writer_lock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1642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互斥锁：所有的线程均互斥，同一时刻只能有一个线程进入临界区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读写锁：</a:t>
            </a:r>
            <a:r>
              <a:rPr lang="zh-CN" altLang="en-CN" dirty="0"/>
              <a:t>区分</a:t>
            </a:r>
            <a:r>
              <a:rPr lang="zh-CN" altLang="en-US" dirty="0"/>
              <a:t>读者与写者，允许读者之间并行，</a:t>
            </a:r>
            <a:r>
              <a:rPr lang="zh-CN" altLang="en-US" b="1" dirty="0">
                <a:solidFill>
                  <a:srgbClr val="C00000"/>
                </a:solidFill>
              </a:rPr>
              <a:t>读者与写者之间互斥</a:t>
            </a:r>
            <a:endParaRPr lang="en-CN" b="1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读者</a:t>
            </a:r>
            <a:r>
              <a:rPr lang="zh-CN" altLang="en-US" b="1" dirty="0">
                <a:latin typeface="Courier" pitchFamily="2" charset="0"/>
              </a:rPr>
              <a:t>不能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8896B1-F498-9945-9181-B2D20F7F3F03}"/>
              </a:ext>
            </a:extLst>
          </p:cNvPr>
          <p:cNvSpPr/>
          <p:nvPr/>
        </p:nvSpPr>
        <p:spPr>
          <a:xfrm>
            <a:off x="3983311" y="3934540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EA0D4-B300-E549-87F6-D2A99F10B676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B29205-ACB4-2549-9390-7BDA79E70AE4}"/>
              </a:ext>
            </a:extLst>
          </p:cNvPr>
          <p:cNvSpPr/>
          <p:nvPr/>
        </p:nvSpPr>
        <p:spPr>
          <a:xfrm>
            <a:off x="1791216" y="3714467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AAE7C-2FB2-D34B-BC97-312B21BC390A}"/>
              </a:ext>
            </a:extLst>
          </p:cNvPr>
          <p:cNvSpPr/>
          <p:nvPr/>
        </p:nvSpPr>
        <p:spPr>
          <a:xfrm>
            <a:off x="5705172" y="496942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89980-0F90-D842-8835-F71E058F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DAD5-11DC-1C44-8538-40583B8C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9655E-F3F2-F648-A481-27149456C5F0}"/>
              </a:ext>
            </a:extLst>
          </p:cNvPr>
          <p:cNvSpPr/>
          <p:nvPr/>
        </p:nvSpPr>
        <p:spPr>
          <a:xfrm>
            <a:off x="1651228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使用reader_lock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A6B2DE-6EAE-FF42-AA20-13B7E5FA14FF}"/>
              </a:ext>
            </a:extLst>
          </p:cNvPr>
          <p:cNvSpPr/>
          <p:nvPr/>
        </p:nvSpPr>
        <p:spPr>
          <a:xfrm>
            <a:off x="5290814" y="2906668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 pitchFamily="2" charset="0"/>
              </a:rPr>
              <a:t>使用writer_lock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1964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C4C7-57F2-DF45-9395-13C31E8B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小结：同步原语之间的比较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BEBAE-5FA7-564B-9D62-11A2D73FA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F9CD9-4ADE-B547-81B3-1EBECB1C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44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同步原语对比：互斥锁</a:t>
            </a:r>
            <a:r>
              <a:rPr lang="en-US" altLang="zh-CN" dirty="0"/>
              <a:t>/</a:t>
            </a:r>
            <a:r>
              <a:rPr lang="zh-CN" altLang="en-US" dirty="0"/>
              <a:t>条件变量</a:t>
            </a:r>
            <a:r>
              <a:rPr lang="en-US" altLang="zh-CN" dirty="0"/>
              <a:t>/</a:t>
            </a:r>
            <a:r>
              <a:rPr lang="zh-CN" altLang="en-US" dirty="0"/>
              <a:t>信号量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E583C-5219-C74B-9F61-C3EF000EABBB}"/>
              </a:ext>
            </a:extLst>
          </p:cNvPr>
          <p:cNvSpPr/>
          <p:nvPr/>
        </p:nvSpPr>
        <p:spPr>
          <a:xfrm>
            <a:off x="1547664" y="1106882"/>
            <a:ext cx="590465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只允许</a:t>
            </a:r>
            <a:r>
              <a:rPr lang="en-US" altLang="zh-CN" dirty="0"/>
              <a:t>0</a:t>
            </a:r>
            <a:r>
              <a:rPr lang="zh-CN" altLang="en-US" dirty="0"/>
              <a:t>与</a:t>
            </a:r>
            <a:r>
              <a:rPr lang="en-US" altLang="zh-CN" dirty="0"/>
              <a:t>1</a:t>
            </a:r>
            <a:r>
              <a:rPr lang="zh-CN" altLang="en-US" dirty="0"/>
              <a:t>的信号量：只有一个资源，即互斥锁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6E54-1627-4E46-A133-BE4E9B8F511C}"/>
              </a:ext>
            </a:extLst>
          </p:cNvPr>
          <p:cNvSpPr/>
          <p:nvPr/>
        </p:nvSpPr>
        <p:spPr>
          <a:xfrm>
            <a:off x="350904" y="1745336"/>
            <a:ext cx="7749488" cy="167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互斥锁</a:t>
            </a:r>
            <a:r>
              <a:rPr lang="zh-CN" altLang="en-CN" dirty="0"/>
              <a:t>与</a:t>
            </a:r>
            <a:r>
              <a:rPr lang="zh-CN" altLang="en-US" b="1" dirty="0"/>
              <a:t>二元信号量</a:t>
            </a:r>
            <a:r>
              <a:rPr lang="zh-CN" altLang="en-US" dirty="0"/>
              <a:t>功能类似，但</a:t>
            </a:r>
            <a:r>
              <a:rPr lang="zh-CN" altLang="en-US" b="1" dirty="0"/>
              <a:t>抽象不同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互斥锁有</a:t>
            </a:r>
            <a:r>
              <a:rPr lang="zh-CN" altLang="en-US" b="1" dirty="0"/>
              <a:t>拥有者</a:t>
            </a:r>
            <a:r>
              <a:rPr lang="zh-CN" altLang="en-US" dirty="0"/>
              <a:t>的概念，一般同一个线程拿锁</a:t>
            </a:r>
            <a:r>
              <a:rPr lang="en-US" altLang="zh-CN" dirty="0"/>
              <a:t>/</a:t>
            </a:r>
            <a:r>
              <a:rPr lang="zh-CN" altLang="en-US" dirty="0"/>
              <a:t>放锁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信号量为资源协调，一般一个线程</a:t>
            </a:r>
            <a:r>
              <a:rPr lang="en-US" altLang="zh-CN" dirty="0"/>
              <a:t>signal</a:t>
            </a:r>
            <a:r>
              <a:rPr lang="zh-CN" altLang="en-US" dirty="0"/>
              <a:t>，另一个线程</a:t>
            </a:r>
            <a:r>
              <a:rPr lang="en-US" altLang="zh-CN" dirty="0"/>
              <a:t>wait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BBE03-A487-914D-BA52-42926B74F55B}"/>
              </a:ext>
            </a:extLst>
          </p:cNvPr>
          <p:cNvCxnSpPr>
            <a:cxnSpLocks/>
          </p:cNvCxnSpPr>
          <p:nvPr/>
        </p:nvCxnSpPr>
        <p:spPr>
          <a:xfrm flipH="1">
            <a:off x="2267744" y="1565341"/>
            <a:ext cx="216024" cy="28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C0B85-2F5C-3142-9376-9B9467E57045}"/>
              </a:ext>
            </a:extLst>
          </p:cNvPr>
          <p:cNvSpPr/>
          <p:nvPr/>
        </p:nvSpPr>
        <p:spPr>
          <a:xfrm>
            <a:off x="2051720" y="452809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sem_signal</a:t>
            </a:r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D4BE7-E235-214A-BBF8-5A669CA050C0}"/>
              </a:ext>
            </a:extLst>
          </p:cNvPr>
          <p:cNvSpPr/>
          <p:nvPr/>
        </p:nvSpPr>
        <p:spPr>
          <a:xfrm>
            <a:off x="4613828" y="452297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unlock</a:t>
            </a:r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14596B-9712-7A49-AC4A-4D69223119CC}"/>
              </a:ext>
            </a:extLst>
          </p:cNvPr>
          <p:cNvCxnSpPr>
            <a:cxnSpLocks/>
          </p:cNvCxnSpPr>
          <p:nvPr/>
        </p:nvCxnSpPr>
        <p:spPr>
          <a:xfrm>
            <a:off x="3574884" y="4707642"/>
            <a:ext cx="567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6E4E84F-5D0E-A342-8863-2C5C5D2175D1}"/>
              </a:ext>
            </a:extLst>
          </p:cNvPr>
          <p:cNvSpPr/>
          <p:nvPr/>
        </p:nvSpPr>
        <p:spPr>
          <a:xfrm>
            <a:off x="2051720" y="415364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Courier" pitchFamily="2" charset="0"/>
              </a:rPr>
              <a:t>sem_</a:t>
            </a:r>
            <a:r>
              <a:rPr lang="en-CN">
                <a:latin typeface="Courier" pitchFamily="2" charset="0"/>
              </a:rPr>
              <a:t>wait</a:t>
            </a:r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4DDB1-15BC-B34C-A291-540E5441EB36}"/>
              </a:ext>
            </a:extLst>
          </p:cNvPr>
          <p:cNvSpPr/>
          <p:nvPr/>
        </p:nvSpPr>
        <p:spPr>
          <a:xfrm>
            <a:off x="4613828" y="415364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</a:t>
            </a:r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98BD3C-7468-744E-87DD-642A7A9B8387}"/>
              </a:ext>
            </a:extLst>
          </p:cNvPr>
          <p:cNvCxnSpPr>
            <a:cxnSpLocks/>
          </p:cNvCxnSpPr>
          <p:nvPr/>
        </p:nvCxnSpPr>
        <p:spPr>
          <a:xfrm>
            <a:off x="3574884" y="4338310"/>
            <a:ext cx="5676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6AE3E-FF02-0F49-B319-2B8DEF4845F4}"/>
              </a:ext>
            </a:extLst>
          </p:cNvPr>
          <p:cNvSpPr/>
          <p:nvPr/>
        </p:nvSpPr>
        <p:spPr>
          <a:xfrm>
            <a:off x="1638145" y="368132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sem_init(&amp;s, 1);</a:t>
            </a:r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8A801A-9CBB-EC48-8598-E85650709167}"/>
              </a:ext>
            </a:extLst>
          </p:cNvPr>
          <p:cNvSpPr/>
          <p:nvPr/>
        </p:nvSpPr>
        <p:spPr>
          <a:xfrm>
            <a:off x="6050340" y="426804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通常可直接替换</a:t>
            </a:r>
            <a:endParaRPr lang="en-C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52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同步原语对比：互斥锁</a:t>
            </a:r>
            <a:r>
              <a:rPr lang="en-US" altLang="zh-CN" dirty="0"/>
              <a:t>/</a:t>
            </a:r>
            <a:r>
              <a:rPr lang="zh-CN" altLang="en-US" dirty="0"/>
              <a:t>条件变量</a:t>
            </a:r>
            <a:r>
              <a:rPr lang="en-US" altLang="zh-CN" dirty="0"/>
              <a:t>/</a:t>
            </a:r>
            <a:r>
              <a:rPr lang="zh-CN" altLang="en-US" dirty="0"/>
              <a:t>信号量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E583C-5219-C74B-9F61-C3EF000EABBB}"/>
              </a:ext>
            </a:extLst>
          </p:cNvPr>
          <p:cNvSpPr/>
          <p:nvPr/>
        </p:nvSpPr>
        <p:spPr>
          <a:xfrm>
            <a:off x="1547664" y="1106882"/>
            <a:ext cx="590465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只允许</a:t>
            </a:r>
            <a:r>
              <a:rPr lang="en-US" altLang="zh-CN" dirty="0"/>
              <a:t>0</a:t>
            </a:r>
            <a:r>
              <a:rPr lang="zh-CN" altLang="en-US" dirty="0"/>
              <a:t>与</a:t>
            </a:r>
            <a:r>
              <a:rPr lang="en-US" altLang="zh-CN" dirty="0"/>
              <a:t>1</a:t>
            </a:r>
            <a:r>
              <a:rPr lang="zh-CN" altLang="en-US" dirty="0"/>
              <a:t>的信号量：只有一个资源，即互斥锁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6E54-1627-4E46-A133-BE4E9B8F511C}"/>
              </a:ext>
            </a:extLst>
          </p:cNvPr>
          <p:cNvSpPr/>
          <p:nvPr/>
        </p:nvSpPr>
        <p:spPr>
          <a:xfrm>
            <a:off x="350904" y="1745336"/>
            <a:ext cx="7749488" cy="167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互斥锁</a:t>
            </a:r>
            <a:r>
              <a:rPr lang="zh-CN" altLang="en-CN" dirty="0"/>
              <a:t>与</a:t>
            </a:r>
            <a:r>
              <a:rPr lang="zh-CN" altLang="en-US" b="1" dirty="0"/>
              <a:t>二元信号量</a:t>
            </a:r>
            <a:r>
              <a:rPr lang="zh-CN" altLang="en-US" dirty="0"/>
              <a:t>功能类似，但</a:t>
            </a:r>
            <a:r>
              <a:rPr lang="zh-CN" altLang="en-US" b="1" dirty="0"/>
              <a:t>抽象不同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互斥锁有</a:t>
            </a:r>
            <a:r>
              <a:rPr lang="zh-CN" altLang="en-US" b="1" dirty="0"/>
              <a:t>拥有者</a:t>
            </a:r>
            <a:r>
              <a:rPr lang="zh-CN" altLang="en-US" dirty="0"/>
              <a:t>的概念，一般同一个线程拿锁</a:t>
            </a:r>
            <a:r>
              <a:rPr lang="en-US" altLang="zh-CN" dirty="0"/>
              <a:t>/</a:t>
            </a:r>
            <a:r>
              <a:rPr lang="zh-CN" altLang="en-US" dirty="0"/>
              <a:t>放锁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信号量为资源协调，一般一个线程</a:t>
            </a:r>
            <a:r>
              <a:rPr lang="en-US" altLang="zh-CN" dirty="0"/>
              <a:t>signal</a:t>
            </a:r>
            <a:r>
              <a:rPr lang="zh-CN" altLang="en-US" dirty="0"/>
              <a:t>，另一个线程</a:t>
            </a:r>
            <a:r>
              <a:rPr lang="en-US" altLang="zh-CN" dirty="0"/>
              <a:t>wait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BBE03-A487-914D-BA52-42926B74F55B}"/>
              </a:ext>
            </a:extLst>
          </p:cNvPr>
          <p:cNvCxnSpPr>
            <a:cxnSpLocks/>
          </p:cNvCxnSpPr>
          <p:nvPr/>
        </p:nvCxnSpPr>
        <p:spPr>
          <a:xfrm flipH="1">
            <a:off x="2267744" y="1565341"/>
            <a:ext cx="216024" cy="28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C0B85-2F5C-3142-9376-9B9467E57045}"/>
              </a:ext>
            </a:extLst>
          </p:cNvPr>
          <p:cNvSpPr/>
          <p:nvPr/>
        </p:nvSpPr>
        <p:spPr>
          <a:xfrm>
            <a:off x="1354744" y="4088821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lock(&amp;lock0);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E4E84F-5D0E-A342-8863-2C5C5D2175D1}"/>
              </a:ext>
            </a:extLst>
          </p:cNvPr>
          <p:cNvSpPr/>
          <p:nvPr/>
        </p:nvSpPr>
        <p:spPr>
          <a:xfrm>
            <a:off x="1218587" y="35977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Thread 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43C6A9-93C3-DA49-99DE-2ED68FE626B0}"/>
              </a:ext>
            </a:extLst>
          </p:cNvPr>
          <p:cNvSpPr/>
          <p:nvPr/>
        </p:nvSpPr>
        <p:spPr>
          <a:xfrm>
            <a:off x="4355976" y="35300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Thread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CD6EB-C7D8-FA4D-BA0C-8445DA78E007}"/>
              </a:ext>
            </a:extLst>
          </p:cNvPr>
          <p:cNvSpPr/>
          <p:nvPr/>
        </p:nvSpPr>
        <p:spPr>
          <a:xfrm>
            <a:off x="5962218" y="35300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Thread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68DF41-542A-8649-BD85-2ABA1939CEB8}"/>
              </a:ext>
            </a:extLst>
          </p:cNvPr>
          <p:cNvSpPr/>
          <p:nvPr/>
        </p:nvSpPr>
        <p:spPr>
          <a:xfrm>
            <a:off x="1354743" y="473978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unlock(&amp;lock0);</a:t>
            </a:r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72729-3F36-CA45-9F20-2907D00624F3}"/>
              </a:ext>
            </a:extLst>
          </p:cNvPr>
          <p:cNvSpPr/>
          <p:nvPr/>
        </p:nvSpPr>
        <p:spPr>
          <a:xfrm>
            <a:off x="46743" y="473933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同一线程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94DD8B-3FC8-CE4B-B716-2A74E76E1E70}"/>
              </a:ext>
            </a:extLst>
          </p:cNvPr>
          <p:cNvSpPr/>
          <p:nvPr/>
        </p:nvSpPr>
        <p:spPr>
          <a:xfrm>
            <a:off x="4000208" y="4049121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sem_wait(&amp;s0);</a:t>
            </a:r>
            <a:endParaRPr lang="en-C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DB67F7-1DE3-2343-B7C8-1D207A258A46}"/>
              </a:ext>
            </a:extLst>
          </p:cNvPr>
          <p:cNvSpPr/>
          <p:nvPr/>
        </p:nvSpPr>
        <p:spPr>
          <a:xfrm>
            <a:off x="5962218" y="474297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sem_signal(&amp;s0);</a:t>
            </a:r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9661F6-7378-F946-8733-83D8468DD4C8}"/>
              </a:ext>
            </a:extLst>
          </p:cNvPr>
          <p:cNvSpPr/>
          <p:nvPr/>
        </p:nvSpPr>
        <p:spPr>
          <a:xfrm>
            <a:off x="6444208" y="43217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另一个线程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8511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同步原语对比：互斥锁</a:t>
            </a:r>
            <a:r>
              <a:rPr lang="en-US" altLang="zh-CN" dirty="0"/>
              <a:t>/</a:t>
            </a:r>
            <a:r>
              <a:rPr lang="zh-CN" altLang="en-US" dirty="0"/>
              <a:t>条件变量</a:t>
            </a:r>
            <a:r>
              <a:rPr lang="en-US" altLang="zh-CN" dirty="0"/>
              <a:t>/</a:t>
            </a:r>
            <a:r>
              <a:rPr lang="zh-CN" altLang="en-US" dirty="0"/>
              <a:t>信号量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E583C-5219-C74B-9F61-C3EF000EABBB}"/>
              </a:ext>
            </a:extLst>
          </p:cNvPr>
          <p:cNvSpPr/>
          <p:nvPr/>
        </p:nvSpPr>
        <p:spPr>
          <a:xfrm>
            <a:off x="1547664" y="1106882"/>
            <a:ext cx="5904656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只允许</a:t>
            </a:r>
            <a:r>
              <a:rPr lang="en-US" altLang="zh-CN" dirty="0"/>
              <a:t>0</a:t>
            </a:r>
            <a:r>
              <a:rPr lang="zh-CN" altLang="en-US" dirty="0"/>
              <a:t>与</a:t>
            </a:r>
            <a:r>
              <a:rPr lang="en-US" altLang="zh-CN" dirty="0"/>
              <a:t>1</a:t>
            </a:r>
            <a:r>
              <a:rPr lang="zh-CN" altLang="en-US" dirty="0"/>
              <a:t>的信号量：只有一个资源，即互斥锁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6E54-1627-4E46-A133-BE4E9B8F511C}"/>
              </a:ext>
            </a:extLst>
          </p:cNvPr>
          <p:cNvSpPr/>
          <p:nvPr/>
        </p:nvSpPr>
        <p:spPr>
          <a:xfrm>
            <a:off x="350904" y="1745336"/>
            <a:ext cx="7749488" cy="222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互斥锁</a:t>
            </a:r>
            <a:r>
              <a:rPr lang="zh-CN" altLang="en-CN" dirty="0"/>
              <a:t>与</a:t>
            </a:r>
            <a:r>
              <a:rPr lang="zh-CN" altLang="en-US" b="1" dirty="0"/>
              <a:t>二元信号量</a:t>
            </a:r>
            <a:r>
              <a:rPr lang="zh-CN" altLang="en-US" dirty="0"/>
              <a:t>功能类似，但</a:t>
            </a:r>
            <a:r>
              <a:rPr lang="zh-CN" altLang="en-US" b="1" dirty="0"/>
              <a:t>抽象不同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互斥锁有</a:t>
            </a:r>
            <a:r>
              <a:rPr lang="zh-CN" altLang="en-US" b="1" dirty="0"/>
              <a:t>拥有者</a:t>
            </a:r>
            <a:r>
              <a:rPr lang="zh-CN" altLang="en-US" dirty="0"/>
              <a:t>的概念，一般同一个线程拿锁</a:t>
            </a:r>
            <a:r>
              <a:rPr lang="en-US" altLang="zh-CN" dirty="0"/>
              <a:t>/</a:t>
            </a:r>
            <a:r>
              <a:rPr lang="zh-CN" altLang="en-US" dirty="0"/>
              <a:t>放锁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信号量为资源协调，一般一个线程</a:t>
            </a:r>
            <a:r>
              <a:rPr lang="en-US" altLang="zh-CN" dirty="0"/>
              <a:t>signal</a:t>
            </a:r>
            <a:r>
              <a:rPr lang="zh-CN" altLang="en-US" dirty="0"/>
              <a:t>，另一个线程</a:t>
            </a:r>
            <a:r>
              <a:rPr lang="en-US" altLang="zh-CN" dirty="0"/>
              <a:t>wait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条件变量</a:t>
            </a:r>
            <a:r>
              <a:rPr lang="zh-CN" altLang="en-US" dirty="0"/>
              <a:t>用于实现“有条件地”睡眠</a:t>
            </a:r>
            <a:r>
              <a:rPr lang="en-US" altLang="zh-CN" dirty="0"/>
              <a:t>/</a:t>
            </a:r>
            <a:r>
              <a:rPr lang="zh-CN" altLang="en-US" dirty="0"/>
              <a:t>唤醒，需要搭配</a:t>
            </a:r>
            <a:r>
              <a:rPr lang="zh-CN" altLang="en-US" b="1" dirty="0"/>
              <a:t>互斥锁</a:t>
            </a:r>
            <a:r>
              <a:rPr lang="zh-CN" altLang="en-US" dirty="0"/>
              <a:t>使用</a:t>
            </a:r>
            <a:endParaRPr lang="en-US" altLang="zh-C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BBE03-A487-914D-BA52-42926B74F55B}"/>
              </a:ext>
            </a:extLst>
          </p:cNvPr>
          <p:cNvCxnSpPr>
            <a:cxnSpLocks/>
          </p:cNvCxnSpPr>
          <p:nvPr/>
        </p:nvCxnSpPr>
        <p:spPr>
          <a:xfrm flipH="1">
            <a:off x="2267744" y="1565341"/>
            <a:ext cx="216024" cy="28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BFD10-F48E-2F44-93EE-1ADAF419FA0A}"/>
              </a:ext>
            </a:extLst>
          </p:cNvPr>
          <p:cNvSpPr/>
          <p:nvPr/>
        </p:nvSpPr>
        <p:spPr>
          <a:xfrm>
            <a:off x="6372200" y="4490408"/>
            <a:ext cx="5288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latin typeface="Courier" pitchFamily="2" charset="0"/>
              </a:rPr>
              <a:t>sem_wait</a:t>
            </a:r>
            <a:r>
              <a:rPr lang="en-US" sz="1200">
                <a:latin typeface="Courier" pitchFamily="2" charset="0"/>
              </a:rPr>
              <a:t>(&amp;empty_slot_sem);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C91DE-B016-244D-886D-B8F94CFF75CC}"/>
              </a:ext>
            </a:extLst>
          </p:cNvPr>
          <p:cNvSpPr/>
          <p:nvPr/>
        </p:nvSpPr>
        <p:spPr>
          <a:xfrm>
            <a:off x="-468560" y="4037553"/>
            <a:ext cx="4536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20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CN" sz="1200">
                <a:solidFill>
                  <a:srgbClr val="00B050"/>
                </a:solidFill>
                <a:latin typeface="Courier" pitchFamily="2" charset="0"/>
              </a:rPr>
              <a:t>lock</a:t>
            </a:r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  <a:p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	while (empty_slot == 0) </a:t>
            </a:r>
          </a:p>
          <a:p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	</a:t>
            </a:r>
            <a:r>
              <a:rPr lang="en-CN" sz="1200">
                <a:solidFill>
                  <a:srgbClr val="00B050"/>
                </a:solidFill>
                <a:latin typeface="Courier" pitchFamily="2" charset="0"/>
              </a:rPr>
              <a:t>	cond</a:t>
            </a:r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_wait(&amp;empty_cond,</a:t>
            </a:r>
          </a:p>
          <a:p>
            <a:r>
              <a:rPr lang="en-CN" sz="1200">
                <a:solidFill>
                  <a:srgbClr val="00B050"/>
                </a:solidFill>
                <a:latin typeface="Courier" pitchFamily="2" charset="0"/>
              </a:rPr>
              <a:t>                    &amp;</a:t>
            </a:r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empty_slot_lock);</a:t>
            </a:r>
          </a:p>
          <a:p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	empty</a:t>
            </a:r>
            <a:r>
              <a:rPr lang="en-CN" sz="1200">
                <a:solidFill>
                  <a:srgbClr val="00B050"/>
                </a:solidFill>
                <a:latin typeface="Courier" pitchFamily="2" charset="0"/>
              </a:rPr>
              <a:t>_slot-</a:t>
            </a:r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-;</a:t>
            </a:r>
          </a:p>
          <a:p>
            <a:r>
              <a:rPr lang="en-CN" sz="1200">
                <a:solidFill>
                  <a:srgbClr val="00B050"/>
                </a:solidFill>
                <a:latin typeface="Courier" pitchFamily="2" charset="0"/>
              </a:rPr>
              <a:t>	unlock</a:t>
            </a:r>
            <a:r>
              <a:rPr lang="en-CN" sz="1200" dirty="0">
                <a:solidFill>
                  <a:srgbClr val="00B050"/>
                </a:solidFill>
                <a:latin typeface="Courier" pitchFamily="2" charset="0"/>
              </a:rPr>
              <a:t>(&amp;empty_slot_lock);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E5AE0-85AB-B544-A9C8-CD46FF214F7F}"/>
              </a:ext>
            </a:extLst>
          </p:cNvPr>
          <p:cNvSpPr/>
          <p:nvPr/>
        </p:nvSpPr>
        <p:spPr>
          <a:xfrm>
            <a:off x="3851920" y="4028743"/>
            <a:ext cx="2290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搭配</a:t>
            </a:r>
            <a:r>
              <a:rPr lang="zh-CN" altLang="en-US" b="1" dirty="0"/>
              <a:t>互斥锁</a:t>
            </a:r>
            <a:r>
              <a:rPr lang="en-US" altLang="zh-CN" b="1" dirty="0"/>
              <a:t>+</a:t>
            </a:r>
            <a:r>
              <a:rPr lang="zh-CN" altLang="en-US" b="1" dirty="0"/>
              <a:t>计数器可以实现与信号量相同的功能</a:t>
            </a:r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D6EAD9-C1B0-344A-BA81-A7F6BD0A984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563888" y="4628908"/>
            <a:ext cx="2808312" cy="4608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168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同步原语对比：互斥锁 </a:t>
            </a:r>
            <a:r>
              <a:rPr lang="en-US" altLang="zh-CN" dirty="0"/>
              <a:t>vs </a:t>
            </a:r>
            <a:r>
              <a:rPr lang="zh-CN" altLang="en-US" dirty="0"/>
              <a:t>读写锁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6E54-1627-4E46-A133-BE4E9B8F511C}"/>
              </a:ext>
            </a:extLst>
          </p:cNvPr>
          <p:cNvSpPr/>
          <p:nvPr/>
        </p:nvSpPr>
        <p:spPr>
          <a:xfrm>
            <a:off x="350904" y="1745336"/>
            <a:ext cx="7749488" cy="2778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接口不同：读写锁区分读者与写者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针对场景不同</a:t>
            </a:r>
            <a:r>
              <a:rPr lang="zh-CN" altLang="en-US" dirty="0"/>
              <a:t>：获取</a:t>
            </a:r>
            <a:r>
              <a:rPr lang="zh-CN" altLang="en-US" b="1" dirty="0"/>
              <a:t>更多程序语义</a:t>
            </a:r>
            <a:r>
              <a:rPr lang="zh-CN" altLang="en-US" dirty="0"/>
              <a:t>，标明只读代码段，达到更好性能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读写锁在读多写少场景中可以显著</a:t>
            </a:r>
            <a:r>
              <a:rPr lang="zh-CN" altLang="en-US" b="1" dirty="0"/>
              <a:t>提升读者并行度</a:t>
            </a:r>
            <a:endParaRPr lang="en-US" altLang="zh-CN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即允许多个读者同时执行读临界区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只用写者锁，则与互斥锁的语义基本相同</a:t>
            </a:r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2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3CBE9-FCD8-BE45-A9CE-59DBF63C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简单</a:t>
            </a:r>
            <a:r>
              <a:rPr kumimoji="1" lang="en-US" altLang="zh-CN" sz="3200" dirty="0"/>
              <a:t>IPC</a:t>
            </a:r>
            <a:r>
              <a:rPr kumimoji="1" lang="zh-CN" altLang="en-US" sz="3200" dirty="0"/>
              <a:t>的两个阶段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BFF43-8C70-B644-8137-9CAD43D3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阶段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：准备阶段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建立通信连接，即进程间的信道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假设内核已经为两个进程映射了一段共享内存</a:t>
            </a:r>
            <a:endParaRPr kumimoji="1" lang="en-US" altLang="zh-CN" sz="1800" dirty="0"/>
          </a:p>
          <a:p>
            <a:r>
              <a:rPr kumimoji="1" lang="zh-CN" altLang="en-US" sz="2000" dirty="0"/>
              <a:t>阶段</a:t>
            </a:r>
            <a:r>
              <a:rPr kumimoji="1" lang="en-US" altLang="zh-CN" sz="2000" dirty="0"/>
              <a:t>-2</a:t>
            </a:r>
            <a:r>
              <a:rPr kumimoji="1" lang="zh-CN" altLang="en-US" sz="2000" dirty="0"/>
              <a:t>：通信阶段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数据传递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“</a:t>
            </a:r>
            <a:r>
              <a:rPr kumimoji="1" lang="zh-CN" altLang="en-US" sz="1800" dirty="0"/>
              <a:t>消息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抽象：通常包含头部（元数据）和数据内容（例如</a:t>
            </a:r>
            <a:r>
              <a:rPr kumimoji="1" lang="en-US" altLang="zh-CN" sz="1800" dirty="0"/>
              <a:t>500</a:t>
            </a:r>
            <a:r>
              <a:rPr kumimoji="1" lang="zh-CN" altLang="en-US" sz="1800" dirty="0"/>
              <a:t>字节）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通信机制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两个消息保存在共享内存中：发送者消息、接收者消息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发送者和接收者通过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轮询</a:t>
            </a:r>
            <a:r>
              <a:rPr kumimoji="1" lang="zh-CN" altLang="en-US" sz="1800" dirty="0"/>
              <a:t>消息的状态作为通知机制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F183C-285B-8044-9B7B-956CC5FB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D38DA-9029-6845-8FD2-3A83BA4EF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6517E-772B-DD44-9BC9-4F1E6CE4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87" y="193204"/>
            <a:ext cx="4904409" cy="1508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E0E760-B257-514A-B599-6A0AE5E6BD7C}"/>
              </a:ext>
            </a:extLst>
          </p:cNvPr>
          <p:cNvSpPr txBox="1"/>
          <p:nvPr/>
        </p:nvSpPr>
        <p:spPr>
          <a:xfrm>
            <a:off x="6726322" y="278676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是否能够包含指针？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BC4DDB4-7975-4D4E-8B33-7A18EAF3EE9E}"/>
              </a:ext>
            </a:extLst>
          </p:cNvPr>
          <p:cNvCxnSpPr/>
          <p:nvPr/>
        </p:nvCxnSpPr>
        <p:spPr>
          <a:xfrm flipV="1">
            <a:off x="6300192" y="3073524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CD1A-1855-8B40-B938-FDAD0C32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同步原语对比：互斥锁 </a:t>
            </a:r>
            <a:r>
              <a:rPr lang="en-US" altLang="zh-CN" dirty="0"/>
              <a:t>vs </a:t>
            </a:r>
            <a:r>
              <a:rPr lang="zh-CN" altLang="en-US" dirty="0"/>
              <a:t>读写锁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36A47-7086-3549-BC08-2114C1C9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CD89C-E73F-D542-B656-808BE6AF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678028-EE2E-2D48-A15F-7A3CCFF0A8B4}"/>
              </a:ext>
            </a:extLst>
          </p:cNvPr>
          <p:cNvCxnSpPr/>
          <p:nvPr/>
        </p:nvCxnSpPr>
        <p:spPr>
          <a:xfrm flipV="1">
            <a:off x="4572000" y="1497818"/>
            <a:ext cx="0" cy="3456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725FFA-628D-1D4B-8DBA-4D57ECC9E857}"/>
              </a:ext>
            </a:extLst>
          </p:cNvPr>
          <p:cNvSpPr/>
          <p:nvPr/>
        </p:nvSpPr>
        <p:spPr>
          <a:xfrm>
            <a:off x="755576" y="149781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9E05B-DC5B-5048-89DD-24E97F870E04}"/>
              </a:ext>
            </a:extLst>
          </p:cNvPr>
          <p:cNvSpPr/>
          <p:nvPr/>
        </p:nvSpPr>
        <p:spPr>
          <a:xfrm>
            <a:off x="2553817" y="148934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7DC6A-37A5-6942-B02B-91E0B39B15CB}"/>
              </a:ext>
            </a:extLst>
          </p:cNvPr>
          <p:cNvSpPr/>
          <p:nvPr/>
        </p:nvSpPr>
        <p:spPr>
          <a:xfrm>
            <a:off x="217445" y="2039473"/>
            <a:ext cx="22525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unlock(&amp;glock);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539C3-0B08-3C40-9697-61129D88D1CD}"/>
              </a:ext>
            </a:extLst>
          </p:cNvPr>
          <p:cNvSpPr/>
          <p:nvPr/>
        </p:nvSpPr>
        <p:spPr>
          <a:xfrm>
            <a:off x="2282476" y="3547141"/>
            <a:ext cx="22525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unlock(&amp;glock);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592DD-A6C2-6F41-A20F-F5BF6CF8FAFF}"/>
              </a:ext>
            </a:extLst>
          </p:cNvPr>
          <p:cNvSpPr/>
          <p:nvPr/>
        </p:nvSpPr>
        <p:spPr>
          <a:xfrm>
            <a:off x="2468559" y="2056942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lock(&amp;glock);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A9D29-2DE6-3A4B-929E-82A99137BF4B}"/>
              </a:ext>
            </a:extLst>
          </p:cNvPr>
          <p:cNvCxnSpPr>
            <a:cxnSpLocks/>
          </p:cNvCxnSpPr>
          <p:nvPr/>
        </p:nvCxnSpPr>
        <p:spPr>
          <a:xfrm>
            <a:off x="3059832" y="2426274"/>
            <a:ext cx="0" cy="10905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5FF98-940A-5847-9BCE-D54FBE83C54B}"/>
              </a:ext>
            </a:extLst>
          </p:cNvPr>
          <p:cNvSpPr/>
          <p:nvPr/>
        </p:nvSpPr>
        <p:spPr>
          <a:xfrm>
            <a:off x="3180563" y="26016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被阻塞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A5632-6DB9-584C-A41A-3224C8486B76}"/>
              </a:ext>
            </a:extLst>
          </p:cNvPr>
          <p:cNvSpPr/>
          <p:nvPr/>
        </p:nvSpPr>
        <p:spPr>
          <a:xfrm>
            <a:off x="5213606" y="134823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0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4681A-2C8A-1445-9B98-1BE7D2F5E92A}"/>
              </a:ext>
            </a:extLst>
          </p:cNvPr>
          <p:cNvSpPr/>
          <p:nvPr/>
        </p:nvSpPr>
        <p:spPr>
          <a:xfrm>
            <a:off x="7011847" y="133976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Reader</a:t>
            </a:r>
            <a:r>
              <a:rPr lang="zh-CN" altLang="en-US"/>
              <a:t> </a:t>
            </a:r>
            <a:r>
              <a:rPr lang="en-US" altLang="zh-CN"/>
              <a:t>1</a:t>
            </a:r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490F7C-6ABF-8B4E-AE81-C9EF04743551}"/>
              </a:ext>
            </a:extLst>
          </p:cNvPr>
          <p:cNvSpPr/>
          <p:nvPr/>
        </p:nvSpPr>
        <p:spPr>
          <a:xfrm>
            <a:off x="4675475" y="1889892"/>
            <a:ext cx="211468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reader_lock(</a:t>
            </a:r>
          </a:p>
          <a:p>
            <a:r>
              <a:rPr lang="en-CN">
                <a:latin typeface="Courier" pitchFamily="2" charset="0"/>
              </a:rPr>
              <a:t>   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reader_unlock(</a:t>
            </a:r>
          </a:p>
          <a:p>
            <a:r>
              <a:rPr lang="en-CN">
                <a:latin typeface="Courier" pitchFamily="2" charset="0"/>
              </a:rPr>
              <a:t>    &amp;glock);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395FDD-0AC9-B44D-B8F1-44C728340054}"/>
              </a:ext>
            </a:extLst>
          </p:cNvPr>
          <p:cNvSpPr/>
          <p:nvPr/>
        </p:nvSpPr>
        <p:spPr>
          <a:xfrm>
            <a:off x="6819619" y="1894088"/>
            <a:ext cx="211468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>
                <a:latin typeface="Courier" pitchFamily="2" charset="0"/>
              </a:rPr>
              <a:t>reader_lock(</a:t>
            </a:r>
          </a:p>
          <a:p>
            <a:r>
              <a:rPr lang="en-CN">
                <a:latin typeface="Courier" pitchFamily="2" charset="0"/>
              </a:rPr>
              <a:t>   &amp;glock);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// Reader CS</a:t>
            </a:r>
          </a:p>
          <a:p>
            <a:endParaRPr lang="en-CN">
              <a:latin typeface="Courier" pitchFamily="2" charset="0"/>
            </a:endParaRPr>
          </a:p>
          <a:p>
            <a:r>
              <a:rPr lang="en-CN">
                <a:latin typeface="Courier" pitchFamily="2" charset="0"/>
              </a:rPr>
              <a:t>reader_unlock(</a:t>
            </a:r>
          </a:p>
          <a:p>
            <a:r>
              <a:rPr lang="en-CN">
                <a:latin typeface="Courier" pitchFamily="2" charset="0"/>
              </a:rPr>
              <a:t>    &amp;glock);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73C49-4E1F-0540-B0A6-6079D20D572E}"/>
              </a:ext>
            </a:extLst>
          </p:cNvPr>
          <p:cNvSpPr/>
          <p:nvPr/>
        </p:nvSpPr>
        <p:spPr>
          <a:xfrm>
            <a:off x="6236158" y="42963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同时执行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3962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2F257-3EC5-9578-85DF-32FDDA95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锁的实现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053E5-73AA-9D6C-7FC5-12A68419B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以锁为例看同步原语的实现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C564A-0EBF-5932-15CF-C265BEE1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898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</a:t>
            </a:r>
            <a:r>
              <a:rPr lang="zh-CN" altLang="en-US" dirty="0"/>
              <a:t>：一种直观但错误的实现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struct lock { int state; };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void </a:t>
            </a:r>
            <a:r>
              <a:rPr lang="en-US" altLang="zh-CN" sz="1600" b="1" dirty="0">
                <a:solidFill>
                  <a:srgbClr val="0096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lock</a:t>
            </a:r>
            <a:r>
              <a:rPr lang="en-US" altLang="zh-CN" sz="1600" dirty="0">
                <a:latin typeface="Consolas" panose="020B0609020204030204" pitchFamily="49" charset="0"/>
              </a:rPr>
              <a:t> (lock </a:t>
            </a:r>
            <a:r>
              <a:rPr lang="zh-CN" altLang="en-US" sz="1600" dirty="0">
                <a:latin typeface="Consolas" panose="020B0609020204030204" pitchFamily="49" charset="0"/>
              </a:rPr>
              <a:t>*</a:t>
            </a:r>
            <a:r>
              <a:rPr lang="en-US" altLang="zh-CN" sz="1600" dirty="0">
                <a:latin typeface="Consolas" panose="020B0609020204030204" pitchFamily="49" charset="0"/>
              </a:rPr>
              <a:t>L)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while L-&gt;state == LOCKED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   ;           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spin until L is UNLOCKED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L-&gt;state = LOCKED;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the while test failed, got the lock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void </a:t>
            </a:r>
            <a:r>
              <a:rPr lang="en-US" altLang="zh-CN" sz="1600" b="1" dirty="0">
                <a:solidFill>
                  <a:srgbClr val="0096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unlock</a:t>
            </a:r>
            <a:r>
              <a:rPr lang="en-US" altLang="zh-CN" sz="1600" dirty="0">
                <a:latin typeface="Consolas" panose="020B0609020204030204" pitchFamily="49" charset="0"/>
              </a:rPr>
              <a:t> (lock </a:t>
            </a:r>
            <a:r>
              <a:rPr lang="zh-CN" altLang="en-US" sz="1600" dirty="0">
                <a:latin typeface="Consolas" panose="020B0609020204030204" pitchFamily="49" charset="0"/>
              </a:rPr>
              <a:t>*</a:t>
            </a:r>
            <a:r>
              <a:rPr lang="en-US" altLang="zh-CN" sz="1600" dirty="0">
                <a:latin typeface="Consolas" panose="020B0609020204030204" pitchFamily="49" charset="0"/>
              </a:rPr>
              <a:t>L)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    L-&gt;state = UNLOCKED;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6577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10000"/>
              </a:spcBef>
            </a:pPr>
            <a:r>
              <a:rPr lang="zh-CN" altLang="en-US" dirty="0">
                <a:latin typeface="+mn-lt"/>
                <a:ea typeface="+mn-ea"/>
              </a:rPr>
              <a:t>竞争条件依然存在！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F82739A-D1EA-8446-BBCB-7D794A709DDA}" type="slidenum">
              <a:rPr lang="zh-CN" altLang="en-US" sz="1400" b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/>
              <a:t>63</a:t>
            </a:fld>
            <a:endParaRPr lang="en-US" altLang="zh-CN" sz="1400" b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" y="1524000"/>
            <a:ext cx="84486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1" y="4009629"/>
            <a:ext cx="4573688" cy="9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-1: </a:t>
            </a:r>
            <a:r>
              <a:rPr lang="zh-CN" altLang="en-US" sz="2000" dirty="0"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，检查状态是否为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-2: </a:t>
            </a:r>
            <a:r>
              <a:rPr lang="zh-CN" altLang="en-US" sz="2000" dirty="0">
                <a:cs typeface="Arial" panose="020B0604020202020204" pitchFamily="34" charset="0"/>
              </a:rPr>
              <a:t>写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，将其状态设置为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066189" y="4279635"/>
            <a:ext cx="144016" cy="594090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471" y="43327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这两步并非原子完成！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6876256" y="1273326"/>
            <a:ext cx="0" cy="1656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08108" y="863230"/>
            <a:ext cx="2619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A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 B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同时拿到了锁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!</a:t>
            </a:r>
            <a:endParaRPr lang="zh-CN" alt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肘形连接符 8"/>
          <p:cNvCxnSpPr>
            <a:cxnSpLocks/>
            <a:endCxn id="14" idx="0"/>
          </p:cNvCxnSpPr>
          <p:nvPr/>
        </p:nvCxnSpPr>
        <p:spPr>
          <a:xfrm rot="5400000">
            <a:off x="6411764" y="4984877"/>
            <a:ext cx="366322" cy="1"/>
          </a:xfrm>
          <a:prstGeom prst="bentConnector3">
            <a:avLst>
              <a:gd name="adj1" fmla="val 50000"/>
            </a:avLst>
          </a:prstGeom>
          <a:ln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85399" y="5168038"/>
            <a:ext cx="401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需要用另一个</a:t>
            </a:r>
            <a:r>
              <a:rPr lang="en-US" altLang="zh-CN" sz="2000" dirty="0">
                <a:solidFill>
                  <a:srgbClr val="0096FF"/>
                </a:solidFill>
                <a:cs typeface="Arial" panose="020B0604020202020204" pitchFamily="34" charset="0"/>
              </a:rPr>
              <a:t>lock</a:t>
            </a:r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来保证原子性？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F04E5A-34D7-6A4F-B4B0-057178FC9C75}"/>
              </a:ext>
            </a:extLst>
          </p:cNvPr>
          <p:cNvSpPr/>
          <p:nvPr/>
        </p:nvSpPr>
        <p:spPr>
          <a:xfrm>
            <a:off x="906977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2FA04-3657-B049-934F-D0BA3BED5CC2}"/>
              </a:ext>
            </a:extLst>
          </p:cNvPr>
          <p:cNvSpPr/>
          <p:nvPr/>
        </p:nvSpPr>
        <p:spPr>
          <a:xfrm>
            <a:off x="2298015" y="2442468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1D8A4C-8106-0448-90B9-899B88D42FD9}"/>
              </a:ext>
            </a:extLst>
          </p:cNvPr>
          <p:cNvSpPr/>
          <p:nvPr/>
        </p:nvSpPr>
        <p:spPr>
          <a:xfrm>
            <a:off x="3891616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40D8FC-502B-1C40-ADF4-25F63ECE302C}"/>
              </a:ext>
            </a:extLst>
          </p:cNvPr>
          <p:cNvSpPr/>
          <p:nvPr/>
        </p:nvSpPr>
        <p:spPr>
          <a:xfrm>
            <a:off x="5383936" y="2443987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kumimoji="1" lang="zh-CN" altLang="en-US" b="1" dirty="0"/>
              <a:t>互斥锁实现：基于硬件原子指令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fld id="{0F82739A-D1EA-8446-BBCB-7D794A709DDA}" type="slidenum">
              <a:rPr lang="zh-CN" altLang="en-US" sz="1400" b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/>
              <a:t>64</a:t>
            </a:fld>
            <a:endParaRPr lang="en-US" altLang="zh-CN" sz="1400" b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" y="1524000"/>
            <a:ext cx="844867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1561" y="4009629"/>
            <a:ext cx="4573688" cy="9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-1: </a:t>
            </a:r>
            <a:r>
              <a:rPr lang="zh-CN" altLang="en-US" sz="2000" dirty="0">
                <a:cs typeface="Arial" panose="020B0604020202020204" pitchFamily="34" charset="0"/>
              </a:rPr>
              <a:t>读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，检查状态是否为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Arial" panose="020B0604020202020204" pitchFamily="34" charset="0"/>
              </a:rPr>
              <a:t>操作</a:t>
            </a:r>
            <a:r>
              <a:rPr lang="en-US" altLang="zh-CN" sz="2000" dirty="0">
                <a:cs typeface="Arial" panose="020B0604020202020204" pitchFamily="34" charset="0"/>
              </a:rPr>
              <a:t>-2: </a:t>
            </a:r>
            <a:r>
              <a:rPr lang="zh-CN" altLang="en-US" sz="2000" dirty="0">
                <a:cs typeface="Arial" panose="020B0604020202020204" pitchFamily="34" charset="0"/>
              </a:rPr>
              <a:t>写</a:t>
            </a:r>
            <a:r>
              <a:rPr lang="en-US" altLang="zh-CN" sz="2000" dirty="0">
                <a:cs typeface="Arial" panose="020B0604020202020204" pitchFamily="34" charset="0"/>
              </a:rPr>
              <a:t>L</a:t>
            </a:r>
            <a:r>
              <a:rPr lang="zh-CN" altLang="en-US" sz="2000" dirty="0">
                <a:cs typeface="Arial" panose="020B0604020202020204" pitchFamily="34" charset="0"/>
              </a:rPr>
              <a:t>，将其状态设置为</a:t>
            </a:r>
            <a:r>
              <a:rPr lang="en-US" altLang="zh-CN" sz="2000" dirty="0">
                <a:cs typeface="Arial" panose="020B0604020202020204" pitchFamily="34" charset="0"/>
              </a:rPr>
              <a:t>LOCKED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066189" y="4279635"/>
            <a:ext cx="144016" cy="594090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471" y="4332794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根本原因：这两步并非原子完成！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6876256" y="1273326"/>
            <a:ext cx="0" cy="16561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08108" y="863230"/>
            <a:ext cx="2619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A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 B </a:t>
            </a:r>
            <a:r>
              <a:rPr lang="zh-CN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同时拿到了锁</a:t>
            </a:r>
            <a:r>
              <a:rPr lang="en-US" altLang="zh-CN" sz="2000" dirty="0">
                <a:solidFill>
                  <a:srgbClr val="C00000"/>
                </a:solidFill>
                <a:cs typeface="Arial" panose="020B0604020202020204" pitchFamily="34" charset="0"/>
              </a:rPr>
              <a:t>!</a:t>
            </a:r>
            <a:endParaRPr lang="zh-CN" altLang="en-US" sz="20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91617" y="5011665"/>
            <a:ext cx="5630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硬件方法：用</a:t>
            </a:r>
            <a:r>
              <a:rPr lang="zh-CN" altLang="en-US" sz="2000" dirty="0">
                <a:solidFill>
                  <a:srgbClr val="0096FF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原子指令</a:t>
            </a:r>
            <a:r>
              <a:rPr lang="zh-CN" altLang="en-US" sz="2000" dirty="0">
                <a:solidFill>
                  <a:srgbClr val="0096FF"/>
                </a:solidFill>
                <a:cs typeface="Arial" panose="020B0604020202020204" pitchFamily="34" charset="0"/>
              </a:rPr>
              <a:t>来保证两步是原子的！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C1A638-DEBA-FC42-BB3A-B1D5AF538901}"/>
              </a:ext>
            </a:extLst>
          </p:cNvPr>
          <p:cNvSpPr/>
          <p:nvPr/>
        </p:nvSpPr>
        <p:spPr>
          <a:xfrm>
            <a:off x="906977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838B91-18C4-F245-85A0-7000FD0347D6}"/>
              </a:ext>
            </a:extLst>
          </p:cNvPr>
          <p:cNvSpPr/>
          <p:nvPr/>
        </p:nvSpPr>
        <p:spPr>
          <a:xfrm>
            <a:off x="2298015" y="2442468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读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93D9C7-327B-0A4B-95FE-453B1C054C40}"/>
              </a:ext>
            </a:extLst>
          </p:cNvPr>
          <p:cNvSpPr/>
          <p:nvPr/>
        </p:nvSpPr>
        <p:spPr>
          <a:xfrm>
            <a:off x="3891616" y="1705372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8138F6-33DF-FE4E-AF5E-F40AFF71BE4D}"/>
              </a:ext>
            </a:extLst>
          </p:cNvPr>
          <p:cNvSpPr/>
          <p:nvPr/>
        </p:nvSpPr>
        <p:spPr>
          <a:xfrm>
            <a:off x="5383936" y="2443987"/>
            <a:ext cx="56129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accent1"/>
                </a:solidFill>
              </a:rPr>
              <a:t>写</a:t>
            </a:r>
            <a:r>
              <a:rPr kumimoji="1" lang="en-US" altLang="zh-CN" sz="1600" dirty="0">
                <a:solidFill>
                  <a:schemeClr val="accent1"/>
                </a:solidFill>
              </a:rPr>
              <a:t>L</a:t>
            </a:r>
            <a:endParaRPr kumimoji="1"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-1</a:t>
            </a:r>
            <a:r>
              <a:rPr lang="zh-CN" altLang="en-US" dirty="0"/>
              <a:t>：</a:t>
            </a:r>
            <a:r>
              <a:rPr lang="en-US" altLang="zh-CN" dirty="0"/>
              <a:t>Test-and-Set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1167517"/>
          </a:xfrm>
        </p:spPr>
        <p:txBody>
          <a:bodyPr/>
          <a:lstStyle/>
          <a:p>
            <a:r>
              <a:rPr lang="zh-CN" altLang="en-US" dirty="0"/>
              <a:t>历史</a:t>
            </a:r>
            <a:endParaRPr lang="en-US" altLang="zh-CN" dirty="0"/>
          </a:p>
          <a:p>
            <a:pPr lvl="1"/>
            <a:r>
              <a:rPr lang="en-US" altLang="zh-CN" dirty="0"/>
              <a:t>1960</a:t>
            </a:r>
            <a:r>
              <a:rPr lang="zh-CN" altLang="en-US" dirty="0"/>
              <a:t>年代初期，</a:t>
            </a:r>
            <a:r>
              <a:rPr lang="en-US" altLang="zh-CN" dirty="0"/>
              <a:t>Burroughs B5000</a:t>
            </a:r>
            <a:r>
              <a:rPr lang="zh-CN" altLang="en-US" dirty="0"/>
              <a:t>首先引入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2857500"/>
            <a:ext cx="76328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TestAndSet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old =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; // fetch old value at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3     *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r>
              <a:rPr lang="en-US" altLang="zh-CN" dirty="0">
                <a:latin typeface="Consolas" panose="020B0609020204030204" pitchFamily="49" charset="0"/>
              </a:rPr>
              <a:t> = new; // store 'new' into </a:t>
            </a:r>
            <a:r>
              <a:rPr lang="en-US" altLang="zh-CN" dirty="0" err="1">
                <a:latin typeface="Consolas" panose="020B0609020204030204" pitchFamily="49" charset="0"/>
              </a:rPr>
              <a:t>old_ptr</a:t>
            </a: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4     return old; // return the old value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5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74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Test-and-Set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TestAndSet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</a:t>
            </a:r>
            <a:r>
              <a:rPr lang="zh-CN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358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-2</a:t>
            </a:r>
            <a:r>
              <a:rPr lang="zh-CN" altLang="en-US" dirty="0"/>
              <a:t>：</a:t>
            </a:r>
            <a:r>
              <a:rPr lang="en-US" altLang="zh-CN" dirty="0"/>
              <a:t>Compare-and-swap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172071"/>
          </a:xfrm>
        </p:spPr>
        <p:txBody>
          <a:bodyPr/>
          <a:lstStyle/>
          <a:p>
            <a:r>
              <a:rPr lang="zh-CN" altLang="en-US" dirty="0"/>
              <a:t>另一个原子的硬件原语</a:t>
            </a:r>
            <a:endParaRPr lang="en-US" altLang="zh-CN" dirty="0"/>
          </a:p>
          <a:p>
            <a:pPr lvl="1"/>
            <a:r>
              <a:rPr lang="en-US" altLang="zh-CN" dirty="0"/>
              <a:t>Compare-and-swap (on SPARC)</a:t>
            </a:r>
          </a:p>
          <a:p>
            <a:pPr lvl="1"/>
            <a:r>
              <a:rPr lang="en-US" altLang="zh-CN" dirty="0"/>
              <a:t>Compare-and-exchange (on x86)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780" y="3361556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expected,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actual =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3     if (actual == expected)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4        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 = new;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5     return actual;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}</a:t>
            </a:r>
            <a:endParaRPr lang="zh-CN" altLang="en-US" sz="4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69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 Compare-and-swap</a:t>
            </a:r>
            <a:r>
              <a:rPr lang="zh-CN" altLang="en-US" dirty="0"/>
              <a:t> 实现 </a:t>
            </a:r>
            <a:r>
              <a:rPr lang="en-US" altLang="zh-CN" dirty="0"/>
              <a:t>Spin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flag;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}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init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0 indicates that lock is available, 1 that it is held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CompareAndSwap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0, 1) == 1)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</a:t>
            </a:r>
            <a:r>
              <a:rPr lang="zh-CN" altLang="en-US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spin-wait (do nothing)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     lock-&gt;flag = 0;</a:t>
            </a:r>
          </a:p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}</a:t>
            </a:r>
            <a:endParaRPr lang="zh-CN" altLang="en-US" sz="4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3528" y="3577580"/>
            <a:ext cx="6696744" cy="1008112"/>
          </a:xfrm>
          <a:prstGeom prst="roundRect">
            <a:avLst>
              <a:gd name="adj" fmla="val 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374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435280" cy="900442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新指令</a:t>
            </a:r>
            <a:r>
              <a:rPr lang="en-US" altLang="zh-CN" sz="2800" dirty="0"/>
              <a:t>-3</a:t>
            </a:r>
            <a:r>
              <a:rPr lang="zh-CN" altLang="en-US" sz="2800" dirty="0"/>
              <a:t>：</a:t>
            </a:r>
            <a:r>
              <a:rPr lang="en-US" altLang="zh-CN" sz="2800" dirty="0"/>
              <a:t>Load-linked &amp; Store-conditional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1273324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1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2     return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3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4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5 int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StoreConditional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(int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 int value)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6     if (no one has updated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since the 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to this address) { 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7         *</a:t>
            </a:r>
            <a:r>
              <a:rPr lang="en-US" altLang="zh-CN" sz="16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ptr</a:t>
            </a: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value;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8         return 1;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success!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9     } else {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         return 0; </a:t>
            </a:r>
            <a: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failed to update</a:t>
            </a:r>
            <a:br>
              <a:rPr lang="en-US" altLang="zh-CN" sz="16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   }</a:t>
            </a:r>
            <a:b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}</a:t>
            </a:r>
            <a:endParaRPr lang="zh-CN" altLang="en-US" sz="16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602299-E6DE-7824-C762-813F8D47E275}"/>
              </a:ext>
            </a:extLst>
          </p:cNvPr>
          <p:cNvSpPr txBox="1"/>
          <p:nvPr/>
        </p:nvSpPr>
        <p:spPr>
          <a:xfrm>
            <a:off x="7308304" y="1025356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ARM</a:t>
            </a:r>
            <a:r>
              <a:rPr lang="zh-CN" altLang="en-US" sz="1800" dirty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8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示例：共享内存通信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共享区域</a:t>
            </a:r>
            <a:endParaRPr kumimoji="1" lang="en-US" altLang="zh-CN" dirty="0"/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#define BUFFER_SIZE 10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typedef struct {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	. . .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} item;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item buffer[BUFFER_SIZE];</a:t>
            </a:r>
          </a:p>
          <a:p>
            <a:pPr lvl="3">
              <a:buNone/>
            </a:pPr>
            <a:r>
              <a:rPr lang="en-US" altLang="zh-CN" sz="1900" dirty="0">
                <a:solidFill>
                  <a:srgbClr val="C00000"/>
                </a:solidFill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 </a:t>
            </a:r>
            <a:r>
              <a:rPr lang="en-US" altLang="zh-CN" sz="1900" dirty="0" err="1">
                <a:latin typeface="Arial" charset="0"/>
                <a:ea typeface="宋体" charset="0"/>
              </a:rPr>
              <a:t>buffer_write_cnt</a:t>
            </a:r>
            <a:r>
              <a:rPr lang="en-US" altLang="zh-CN" sz="1900" dirty="0">
                <a:latin typeface="Arial" charset="0"/>
                <a:ea typeface="宋体" charset="0"/>
              </a:rPr>
              <a:t> = 0;</a:t>
            </a:r>
          </a:p>
          <a:p>
            <a:pPr lvl="3">
              <a:buNone/>
            </a:pPr>
            <a:r>
              <a:rPr lang="en-US" altLang="zh-CN" sz="1900" dirty="0">
                <a:solidFill>
                  <a:srgbClr val="C00000"/>
                </a:solidFill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 </a:t>
            </a:r>
            <a:r>
              <a:rPr lang="en-US" altLang="zh-CN" sz="1900" dirty="0" err="1">
                <a:latin typeface="Arial" charset="0"/>
                <a:ea typeface="宋体" charset="0"/>
              </a:rPr>
              <a:t>buffer_read_cnt</a:t>
            </a:r>
            <a:r>
              <a:rPr lang="en-US" altLang="zh-CN" sz="1900" dirty="0">
                <a:latin typeface="Arial" charset="0"/>
                <a:ea typeface="宋体" charset="0"/>
              </a:rPr>
              <a:t> = 0;</a:t>
            </a:r>
          </a:p>
          <a:p>
            <a:pPr lvl="3">
              <a:buNone/>
            </a:pPr>
            <a:r>
              <a:rPr kumimoji="1" lang="en-US" altLang="zh-CN" sz="1900" dirty="0">
                <a:solidFill>
                  <a:srgbClr val="C00000"/>
                </a:solidFill>
                <a:latin typeface="Arial" charset="0"/>
                <a:ea typeface="宋体" charset="0"/>
              </a:rPr>
              <a:t>volatile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int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 err="1">
                <a:latin typeface="Arial" charset="0"/>
                <a:ea typeface="宋体" charset="0"/>
              </a:rPr>
              <a:t>empty_slot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=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BUFFER_SIZE;</a:t>
            </a:r>
          </a:p>
          <a:p>
            <a:pPr lvl="3">
              <a:buNone/>
            </a:pPr>
            <a:r>
              <a:rPr lang="en-US" altLang="zh-CN" sz="1900" dirty="0">
                <a:solidFill>
                  <a:srgbClr val="C00000"/>
                </a:solidFill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 err="1">
                <a:latin typeface="Arial" charset="0"/>
                <a:ea typeface="宋体" charset="0"/>
              </a:rPr>
              <a:t>filled_slot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=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0;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040FA2-C351-BE42-9C2F-2C0C583107B3}"/>
              </a:ext>
            </a:extLst>
          </p:cNvPr>
          <p:cNvSpPr/>
          <p:nvPr/>
        </p:nvSpPr>
        <p:spPr>
          <a:xfrm>
            <a:off x="1763688" y="1781073"/>
            <a:ext cx="3168352" cy="284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7D47D1-84DB-A742-8829-A7617DC0C925}"/>
              </a:ext>
            </a:extLst>
          </p:cNvPr>
          <p:cNvSpPr txBox="1"/>
          <p:nvPr/>
        </p:nvSpPr>
        <p:spPr>
          <a:xfrm>
            <a:off x="5868144" y="300325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共享数据区域，容量为</a:t>
            </a:r>
            <a:r>
              <a:rPr kumimoji="1" lang="en-US" altLang="zh-CN" dirty="0"/>
              <a:t>10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AC5B214-F07D-4C46-9C7D-27E1486CA2D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4932040" y="1923243"/>
            <a:ext cx="936104" cy="126468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DA3CCFA-3C0F-B743-9FE2-B8084EABB79A}"/>
              </a:ext>
            </a:extLst>
          </p:cNvPr>
          <p:cNvSpPr/>
          <p:nvPr/>
        </p:nvSpPr>
        <p:spPr>
          <a:xfrm>
            <a:off x="1763688" y="3577580"/>
            <a:ext cx="4464496" cy="1388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DF6C0F-B9B0-8746-95A5-2B5C493B11ED}"/>
              </a:ext>
            </a:extLst>
          </p:cNvPr>
          <p:cNvCxnSpPr>
            <a:cxnSpLocks/>
            <a:stCxn id="21" idx="1"/>
            <a:endCxn id="18" idx="3"/>
          </p:cNvCxnSpPr>
          <p:nvPr/>
        </p:nvCxnSpPr>
        <p:spPr>
          <a:xfrm flipH="1">
            <a:off x="6228184" y="4246819"/>
            <a:ext cx="283820" cy="25029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252410A-E45C-2543-96DC-4AE7678DFEE3}"/>
              </a:ext>
            </a:extLst>
          </p:cNvPr>
          <p:cNvSpPr txBox="1"/>
          <p:nvPr/>
        </p:nvSpPr>
        <p:spPr>
          <a:xfrm>
            <a:off x="6512004" y="4062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共享状态</a:t>
            </a: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2F30F9EB-282D-F13A-7D0C-A7CA268F1A7F}"/>
              </a:ext>
            </a:extLst>
          </p:cNvPr>
          <p:cNvSpPr/>
          <p:nvPr/>
        </p:nvSpPr>
        <p:spPr>
          <a:xfrm>
            <a:off x="1763332" y="3246389"/>
            <a:ext cx="3168352" cy="284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7">
            <a:extLst>
              <a:ext uri="{FF2B5EF4-FFF2-40B4-BE49-F238E27FC236}">
                <a16:creationId xmlns:a16="http://schemas.microsoft.com/office/drawing/2014/main" id="{AA99C6DA-624E-6671-8250-3945BCD4663A}"/>
              </a:ext>
            </a:extLst>
          </p:cNvPr>
          <p:cNvCxnSpPr>
            <a:cxnSpLocks/>
          </p:cNvCxnSpPr>
          <p:nvPr/>
        </p:nvCxnSpPr>
        <p:spPr>
          <a:xfrm flipH="1">
            <a:off x="4931684" y="3219319"/>
            <a:ext cx="936104" cy="20253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B993E31-7CFC-6231-6EAB-8A47B6183E94}"/>
              </a:ext>
            </a:extLst>
          </p:cNvPr>
          <p:cNvSpPr txBox="1"/>
          <p:nvPr/>
        </p:nvSpPr>
        <p:spPr>
          <a:xfrm>
            <a:off x="251520" y="515611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volatile</a:t>
            </a:r>
            <a:r>
              <a:rPr kumimoji="1" lang="zh-CN" altLang="en-US" dirty="0">
                <a:solidFill>
                  <a:srgbClr val="C00000"/>
                </a:solidFill>
              </a:rPr>
              <a:t>关键字的目的？</a:t>
            </a:r>
          </a:p>
        </p:txBody>
      </p:sp>
    </p:spTree>
    <p:extLst>
      <p:ext uri="{BB962C8B-B14F-4D97-AF65-F5344CB8AC3E}">
        <p14:creationId xmlns:p14="http://schemas.microsoft.com/office/powerpoint/2010/main" val="4552671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 LL/SC </a:t>
            </a:r>
            <a:r>
              <a:rPr lang="zh-CN" altLang="en-US" dirty="0"/>
              <a:t>来实现</a:t>
            </a:r>
            <a:r>
              <a:rPr lang="en-US" altLang="zh-CN" dirty="0"/>
              <a:t> Spinlock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1666" y="1489348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void </a:t>
            </a:r>
            <a:r>
              <a:rPr lang="en-US" altLang="zh-CN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while (1)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        while 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LoadLinked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(&amp;lock-&gt;flag) == 1)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             ;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 until it's zero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         if 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StoreConditional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(&amp;lock-&gt;flag, 1) == 1)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            return;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if set-it-to-1 was a success: all done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                </a:t>
            </a:r>
            <a:r>
              <a:rPr lang="en-US" altLang="zh-CN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otherwise: try it all over again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    }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 }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void </a:t>
            </a:r>
            <a:r>
              <a:rPr lang="en-US" altLang="zh-CN" b="1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lock-&gt;flag = 0;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}</a:t>
            </a:r>
          </a:p>
        </p:txBody>
      </p:sp>
    </p:spTree>
    <p:extLst>
      <p:ext uri="{BB962C8B-B14F-4D97-AF65-F5344CB8AC3E}">
        <p14:creationId xmlns:p14="http://schemas.microsoft.com/office/powerpoint/2010/main" val="184880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新指令</a:t>
            </a:r>
            <a:r>
              <a:rPr lang="en-US" altLang="zh-CN" dirty="0"/>
              <a:t>-4</a:t>
            </a:r>
            <a:r>
              <a:rPr lang="zh-CN" altLang="en-US" dirty="0"/>
              <a:t>：</a:t>
            </a:r>
            <a:r>
              <a:rPr lang="en-US" altLang="zh-CN" dirty="0"/>
              <a:t>Fetch-and-add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3587" y="1777380"/>
            <a:ext cx="61744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1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FetchAndAdd</a:t>
            </a:r>
            <a:r>
              <a:rPr lang="en-US" altLang="zh-CN" sz="2400" dirty="0"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2     </a:t>
            </a:r>
            <a:r>
              <a:rPr lang="en-US" altLang="zh-CN" sz="2400" dirty="0" err="1">
                <a:latin typeface="Consolas" panose="020B0609020204030204" pitchFamily="49" charset="0"/>
              </a:rPr>
              <a:t>int</a:t>
            </a:r>
            <a:r>
              <a:rPr lang="en-US" altLang="zh-CN" sz="2400" dirty="0">
                <a:latin typeface="Consolas" panose="020B0609020204030204" pitchFamily="49" charset="0"/>
              </a:rPr>
              <a:t> old =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3     *</a:t>
            </a:r>
            <a:r>
              <a:rPr lang="en-US" altLang="zh-CN" sz="2400" dirty="0" err="1">
                <a:latin typeface="Consolas" panose="020B0609020204030204" pitchFamily="49" charset="0"/>
              </a:rPr>
              <a:t>ptr</a:t>
            </a:r>
            <a:r>
              <a:rPr lang="en-US" altLang="zh-CN" sz="2400" dirty="0">
                <a:latin typeface="Consolas" panose="020B0609020204030204" pitchFamily="49" charset="0"/>
              </a:rPr>
              <a:t> = old + 1;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4     return old;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5 }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12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 </a:t>
            </a:r>
            <a:r>
              <a:rPr lang="en-US" altLang="zh-CN" dirty="0"/>
              <a:t>Fetch-and-add </a:t>
            </a:r>
            <a:r>
              <a:rPr lang="zh-CN" altLang="en-US" dirty="0"/>
              <a:t>实现</a:t>
            </a:r>
            <a:r>
              <a:rPr lang="en-US" altLang="zh-CN" dirty="0"/>
              <a:t> Ticket Lock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504" y="1308013"/>
            <a:ext cx="82296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typedef struct __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   int ticket;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3     int turn;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4 }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5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6 void </a:t>
            </a:r>
            <a:r>
              <a:rPr lang="en-US" altLang="zh-CN" sz="1400" dirty="0" err="1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lock_init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7     lock-&gt;ticket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8     lock-&gt;turn = 0;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9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10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11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12     int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1400" dirty="0" err="1">
                <a:solidFill>
                  <a:srgbClr val="FF26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FetchAndAdd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(&amp;lock-&gt;ticket);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13     while (lock-&gt;turn != 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myturn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14         ; </a:t>
            </a:r>
            <a:r>
              <a:rPr lang="en-US" altLang="zh-CN" sz="1400" dirty="0">
                <a:solidFill>
                  <a:srgbClr val="9BBB59">
                    <a:lumMod val="75000"/>
                  </a:srgbClr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spin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15 }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16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17 void </a:t>
            </a:r>
            <a:r>
              <a:rPr lang="en-US" altLang="zh-CN" sz="1400" dirty="0">
                <a:solidFill>
                  <a:srgbClr val="0096FF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unlock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lock_t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*lock) {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18     lock-&gt;turn = lock-&gt;turn + 1;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19 }</a:t>
            </a:r>
            <a:endParaRPr lang="zh-CN" altLang="en-US" sz="40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97388"/>
            <a:ext cx="3240360" cy="936104"/>
          </a:xfrm>
          <a:prstGeom prst="rect">
            <a:avLst/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“叫号”的图片搜索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15381" b="9019"/>
          <a:stretch/>
        </p:blipFill>
        <p:spPr bwMode="auto">
          <a:xfrm>
            <a:off x="6660232" y="1201316"/>
            <a:ext cx="1954560" cy="15841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261012" y="4462971"/>
            <a:ext cx="4798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和</a:t>
            </a:r>
            <a:r>
              <a:rPr lang="en-US" altLang="zh-CN" b="1" dirty="0">
                <a:solidFill>
                  <a:schemeClr val="accent1"/>
                </a:solidFill>
              </a:rPr>
              <a:t>Spin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相比，</a:t>
            </a:r>
            <a:r>
              <a:rPr lang="en-US" altLang="zh-CN" b="1" dirty="0">
                <a:solidFill>
                  <a:schemeClr val="accent1"/>
                </a:solidFill>
              </a:rPr>
              <a:t>Ticket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Lock</a:t>
            </a:r>
            <a:r>
              <a:rPr lang="zh-CN" altLang="en-US" b="1" dirty="0">
                <a:solidFill>
                  <a:schemeClr val="accent1"/>
                </a:solidFill>
              </a:rPr>
              <a:t>具有公平性</a:t>
            </a:r>
          </a:p>
        </p:txBody>
      </p:sp>
    </p:spTree>
    <p:extLst>
      <p:ext uri="{BB962C8B-B14F-4D97-AF65-F5344CB8AC3E}">
        <p14:creationId xmlns:p14="http://schemas.microsoft.com/office/powerpoint/2010/main" val="2405440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53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89368-DE0F-4D48-B4B1-F22C5C4DA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6651-A8EB-6148-A14A-959D2F24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65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48F3FF-09FC-AD49-95B1-894164444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73" y="4310745"/>
            <a:ext cx="808679" cy="995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549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通过遵循竞争者到达的顺序来传递锁。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F6008D-8825-0146-B584-D6473D56B686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620288" y="3735496"/>
            <a:ext cx="538942" cy="6838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31F25-ABB6-704F-BF09-B6D99C9DBF90}"/>
              </a:ext>
            </a:extLst>
          </p:cNvPr>
          <p:cNvSpPr/>
          <p:nvPr/>
        </p:nvSpPr>
        <p:spPr>
          <a:xfrm>
            <a:off x="4714341" y="3865878"/>
            <a:ext cx="3005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zh-CN" altLang="en-US" dirty="0">
                <a:latin typeface="Courier" pitchFamily="2" charset="0"/>
              </a:rPr>
              <a:t>拿号 </a:t>
            </a:r>
            <a:r>
              <a:rPr lang="en-US" altLang="zh-CN" dirty="0">
                <a:latin typeface="Courier" pitchFamily="2" charset="0"/>
              </a:rPr>
              <a:t>=&gt; 6</a:t>
            </a:r>
            <a:r>
              <a:rPr lang="zh-CN" altLang="en-US" dirty="0">
                <a:latin typeface="Courier" pitchFamily="2" charset="0"/>
              </a:rPr>
              <a:t>号</a:t>
            </a:r>
            <a:endParaRPr lang="en-US" altLang="zh-CN" dirty="0">
              <a:latin typeface="Courier" pitchFamily="2" charset="0"/>
            </a:endParaRPr>
          </a:p>
          <a:p>
            <a:pPr algn="ctr"/>
            <a:r>
              <a:rPr lang="en-US" altLang="zh-CN" dirty="0" err="1">
                <a:latin typeface="Courier" pitchFamily="2" charset="0"/>
              </a:rPr>
              <a:t>my_ticket</a:t>
            </a:r>
            <a:r>
              <a:rPr lang="en-US" altLang="zh-CN" dirty="0">
                <a:latin typeface="Courier" pitchFamily="2" charset="0"/>
              </a:rPr>
              <a:t> =  a</a:t>
            </a:r>
            <a:r>
              <a:rPr lang="en-CN" altLang="zh-CN">
                <a:latin typeface="Courier" pitchFamily="2" charset="0"/>
              </a:rPr>
              <a:t>tmoic_FAA(&amp;next, 1)</a:t>
            </a:r>
            <a:endParaRPr lang="en-US" altLang="zh-CN" dirty="0">
              <a:latin typeface="Courier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3C6F6-667A-D442-84FE-218ADF16CCBB}"/>
              </a:ext>
            </a:extLst>
          </p:cNvPr>
          <p:cNvSpPr/>
          <p:nvPr/>
        </p:nvSpPr>
        <p:spPr>
          <a:xfrm>
            <a:off x="3868939" y="4947473"/>
            <a:ext cx="4392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urier" pitchFamily="2" charset="0"/>
              </a:rPr>
              <a:t>2.</a:t>
            </a:r>
            <a:r>
              <a:rPr lang="zh-CN" altLang="en-US" dirty="0">
                <a:latin typeface="Courier" pitchFamily="2" charset="0"/>
              </a:rPr>
              <a:t>等待叫号</a:t>
            </a:r>
            <a:endParaRPr lang="en-US" altLang="zh-CN" dirty="0">
              <a:latin typeface="Courier" pitchFamily="2" charset="0"/>
            </a:endParaRPr>
          </a:p>
          <a:p>
            <a:pPr algn="ctr"/>
            <a:r>
              <a:rPr lang="en-US" dirty="0">
                <a:latin typeface="Courier" pitchFamily="2" charset="0"/>
              </a:rPr>
              <a:t>while(owner !=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my_ticket</a:t>
            </a:r>
            <a:r>
              <a:rPr lang="en-US" dirty="0">
                <a:latin typeface="Courier" pitchFamily="2" charset="0"/>
              </a:rPr>
              <a:t>); </a:t>
            </a:r>
            <a:endParaRPr lang="en-C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2C33D2-3D90-6940-816B-9DC4BA7D319B}"/>
              </a:ext>
            </a:extLst>
          </p:cNvPr>
          <p:cNvSpPr/>
          <p:nvPr/>
        </p:nvSpPr>
        <p:spPr>
          <a:xfrm>
            <a:off x="1436882" y="4510612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owner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=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3</a:t>
            </a:r>
          </a:p>
          <a:p>
            <a:pPr algn="ctr"/>
            <a:r>
              <a:rPr lang="en-US">
                <a:latin typeface="Courier" pitchFamily="2" charset="0"/>
              </a:rPr>
              <a:t>next =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6</a:t>
            </a:r>
            <a:endParaRPr lang="en-CN">
              <a:solidFill>
                <a:schemeClr val="accent1"/>
              </a:solidFill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D8233D-019A-6E49-B7FE-68A2983D8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pic>
        <p:nvPicPr>
          <p:cNvPr id="23" name="Picture 22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01B560AB-BC5E-6E42-AE14-A86BBD89C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71" y="2637983"/>
            <a:ext cx="762601" cy="4814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B3E04E-80CF-F342-BD91-625A813006E8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FAC6D-961D-0740-B372-64CF9C9F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7F2EA09C-81C8-4063-B1F9-79320BC0CEAA}"/>
              </a:ext>
            </a:extLst>
          </p:cNvPr>
          <p:cNvSpPr/>
          <p:nvPr/>
        </p:nvSpPr>
        <p:spPr>
          <a:xfrm>
            <a:off x="7779303" y="398757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urier" pitchFamily="2" charset="0"/>
              </a:rPr>
              <a:t>owner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3</a:t>
            </a:r>
          </a:p>
          <a:p>
            <a:pPr algn="ctr"/>
            <a:r>
              <a:rPr lang="en-US" dirty="0">
                <a:latin typeface="Courier" pitchFamily="2" charset="0"/>
              </a:rPr>
              <a:t>next =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7</a:t>
            </a:r>
            <a:endParaRPr lang="en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0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通过遵循竞争者到达的</a:t>
            </a:r>
            <a:r>
              <a:rPr lang="zh-CN" altLang="en-US" b="1" dirty="0">
                <a:latin typeface="Courier" pitchFamily="2" charset="0"/>
              </a:rPr>
              <a:t>顺序</a:t>
            </a:r>
            <a:r>
              <a:rPr lang="zh-CN" altLang="en-US" dirty="0">
                <a:latin typeface="Courier" pitchFamily="2" charset="0"/>
              </a:rPr>
              <a:t>来传递锁。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F78BE-AE31-A443-AFF1-64DA6E688A27}"/>
              </a:ext>
            </a:extLst>
          </p:cNvPr>
          <p:cNvSpPr/>
          <p:nvPr/>
        </p:nvSpPr>
        <p:spPr>
          <a:xfrm>
            <a:off x="2149577" y="3231440"/>
            <a:ext cx="5040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0D2D4-981D-624C-B226-4C2A2B7AA597}"/>
              </a:ext>
            </a:extLst>
          </p:cNvPr>
          <p:cNvSpPr/>
          <p:nvPr/>
        </p:nvSpPr>
        <p:spPr>
          <a:xfrm>
            <a:off x="3058329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87DED-2B2D-E545-91FE-3614FCF52DED}"/>
              </a:ext>
            </a:extLst>
          </p:cNvPr>
          <p:cNvSpPr/>
          <p:nvPr/>
        </p:nvSpPr>
        <p:spPr>
          <a:xfrm>
            <a:off x="3967081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2718C-AC3E-5F4D-B8F7-9FEA23AD40A1}"/>
              </a:ext>
            </a:extLst>
          </p:cNvPr>
          <p:cNvSpPr/>
          <p:nvPr/>
        </p:nvSpPr>
        <p:spPr>
          <a:xfrm>
            <a:off x="4907202" y="3231440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9BD4B-EF9A-874B-B5F3-76037D67367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01605" y="3735496"/>
            <a:ext cx="1827607" cy="7779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BA792-1B6A-224B-85D0-A0FB881FF4A7}"/>
              </a:ext>
            </a:extLst>
          </p:cNvPr>
          <p:cNvSpPr/>
          <p:nvPr/>
        </p:nvSpPr>
        <p:spPr>
          <a:xfrm>
            <a:off x="1198081" y="4203872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Courier" pitchFamily="2" charset="0"/>
              </a:rPr>
              <a:t>吃完了，买单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52E1AB-075B-074A-B213-5015F1DDBD5F}"/>
              </a:ext>
            </a:extLst>
          </p:cNvPr>
          <p:cNvSpPr/>
          <p:nvPr/>
        </p:nvSpPr>
        <p:spPr>
          <a:xfrm>
            <a:off x="6194610" y="4511483"/>
            <a:ext cx="1425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urier" pitchFamily="2" charset="0"/>
              </a:rPr>
              <a:t>owner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ourier" pitchFamily="2" charset="0"/>
              </a:rPr>
              <a:t>4</a:t>
            </a:r>
          </a:p>
          <a:p>
            <a:pPr algn="ctr"/>
            <a:r>
              <a:rPr lang="en-US" dirty="0">
                <a:latin typeface="Courier" pitchFamily="2" charset="0"/>
              </a:rPr>
              <a:t>next = 7</a:t>
            </a:r>
            <a:endParaRPr lang="en-C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DA9F58-99D8-DF46-B3CB-44F0982F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19" name="Picture 1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26E42FD-9BA0-F54A-85A7-C09C64F1A03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27" y="4299202"/>
            <a:ext cx="808679" cy="995027"/>
          </a:xfrm>
          <a:prstGeom prst="rect">
            <a:avLst/>
          </a:prstGeom>
        </p:spPr>
      </p:pic>
      <p:pic>
        <p:nvPicPr>
          <p:cNvPr id="20" name="Picture 19" descr="A picture containing window, food&#10;&#10;Description automatically generated">
            <a:extLst>
              <a:ext uri="{FF2B5EF4-FFF2-40B4-BE49-F238E27FC236}">
                <a16:creationId xmlns:a16="http://schemas.microsoft.com/office/drawing/2014/main" id="{BBC6EB5B-B158-A046-8656-79C1D482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20" y="2629929"/>
            <a:ext cx="762601" cy="481493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10D93E-B031-C94F-A667-E0F53C247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7" y="2963016"/>
            <a:ext cx="1073696" cy="5368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E2F0EC6-9C66-3E46-9D77-7F8E7C9DF845}"/>
              </a:ext>
            </a:extLst>
          </p:cNvPr>
          <p:cNvSpPr/>
          <p:nvPr/>
        </p:nvSpPr>
        <p:spPr>
          <a:xfrm>
            <a:off x="-11997" y="346061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假设只有一桌</a:t>
            </a:r>
            <a:r>
              <a:rPr lang="en-US" altLang="zh-CN">
                <a:solidFill>
                  <a:srgbClr val="C00000"/>
                </a:solidFill>
                <a:latin typeface="Courier" pitchFamily="2" charset="0"/>
              </a:rPr>
              <a:t>...</a:t>
            </a:r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BF2E8-ED0B-5344-9A4C-FAD37CB52481}"/>
              </a:ext>
            </a:extLst>
          </p:cNvPr>
          <p:cNvSpPr/>
          <p:nvPr/>
        </p:nvSpPr>
        <p:spPr>
          <a:xfrm>
            <a:off x="5441660" y="3881097"/>
            <a:ext cx="1701107" cy="468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Courier" pitchFamily="2" charset="0"/>
              </a:rPr>
              <a:t>owner += 1 </a:t>
            </a:r>
            <a:endParaRPr lang="en-C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E03D6-AF84-5F45-B1BA-EBC4F236337A}"/>
              </a:ext>
            </a:extLst>
          </p:cNvPr>
          <p:cNvCxnSpPr>
            <a:cxnSpLocks/>
          </p:cNvCxnSpPr>
          <p:nvPr/>
        </p:nvCxnSpPr>
        <p:spPr>
          <a:xfrm flipH="1" flipV="1">
            <a:off x="3369666" y="3809150"/>
            <a:ext cx="1154800" cy="490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2B8B6-A8B0-C14A-B9DA-825F74795353}"/>
              </a:ext>
            </a:extLst>
          </p:cNvPr>
          <p:cNvSpPr/>
          <p:nvPr/>
        </p:nvSpPr>
        <p:spPr>
          <a:xfrm>
            <a:off x="4914790" y="3602095"/>
            <a:ext cx="2407048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>
                <a:latin typeface="Courier" pitchFamily="2" charset="0"/>
              </a:rPr>
              <a:t>2.</a:t>
            </a:r>
            <a:r>
              <a:rPr lang="zh-CN" altLang="en-US">
                <a:latin typeface="Courier" pitchFamily="2" charset="0"/>
              </a:rPr>
              <a:t> 叫下个人进来</a:t>
            </a:r>
            <a:endParaRPr lang="en-US" altLang="zh-CN"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21871-8632-244A-B1F3-8C068EE66A35}"/>
              </a:ext>
            </a:extLst>
          </p:cNvPr>
          <p:cNvSpPr/>
          <p:nvPr/>
        </p:nvSpPr>
        <p:spPr>
          <a:xfrm>
            <a:off x="3682154" y="2722607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urier" pitchFamily="2" charset="0"/>
              </a:rPr>
              <a:t>while(owner != my_ticket); </a:t>
            </a:r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D80CD-0BA7-834E-A35D-4EBD0830D51C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：表示当前在吃的食客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D630A-44AB-6D45-9CFE-4866164E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7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1196"/>
            <a:ext cx="8579296" cy="1132238"/>
          </a:xfrm>
        </p:spPr>
        <p:txBody>
          <a:bodyPr>
            <a:normAutofit/>
          </a:bodyPr>
          <a:lstStyle/>
          <a:p>
            <a:r>
              <a:rPr lang="zh-CN" altLang="en-US" dirty="0"/>
              <a:t>排号锁（</a:t>
            </a:r>
            <a:r>
              <a:rPr lang="en-US" altLang="zh-CN" dirty="0"/>
              <a:t>Ticket</a:t>
            </a:r>
            <a:r>
              <a:rPr lang="zh-CN" altLang="en-US" dirty="0"/>
              <a:t> </a:t>
            </a:r>
            <a:r>
              <a:rPr lang="en-US" altLang="zh-CN" dirty="0"/>
              <a:t>Lock</a:t>
            </a:r>
            <a:r>
              <a:rPr lang="zh-CN" altLang="en-US" dirty="0"/>
              <a:t>）</a:t>
            </a:r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576B0-EDEA-AA45-98AE-B8D486D03DC1}"/>
              </a:ext>
            </a:extLst>
          </p:cNvPr>
          <p:cNvSpPr/>
          <p:nvPr/>
        </p:nvSpPr>
        <p:spPr>
          <a:xfrm>
            <a:off x="884259" y="1194910"/>
            <a:ext cx="6735741" cy="468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CN">
                <a:solidFill>
                  <a:srgbClr val="C00000"/>
                </a:solidFill>
                <a:latin typeface="Courier" pitchFamily="2" charset="0"/>
              </a:rPr>
              <a:t>思考</a:t>
            </a:r>
            <a:r>
              <a:rPr lang="zh-CN" altLang="en-US">
                <a:solidFill>
                  <a:srgbClr val="C00000"/>
                </a:solidFill>
                <a:latin typeface="Courier" pitchFamily="2" charset="0"/>
              </a:rPr>
              <a:t>：我们如何保证竞争者的公平性？</a:t>
            </a:r>
            <a:endParaRPr lang="en-US" altLang="zh-CN">
              <a:solidFill>
                <a:srgbClr val="C00000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6BC64B-6A61-2F4E-B3CC-4928D0385440}"/>
              </a:ext>
            </a:extLst>
          </p:cNvPr>
          <p:cNvSpPr/>
          <p:nvPr/>
        </p:nvSpPr>
        <p:spPr>
          <a:xfrm>
            <a:off x="1877947" y="1663885"/>
            <a:ext cx="47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通过遵循竞争者到达的顺序来传递锁。</a:t>
            </a:r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CDA76-202C-B548-8AA8-C57EC7D29BCD}"/>
              </a:ext>
            </a:extLst>
          </p:cNvPr>
          <p:cNvSpPr/>
          <p:nvPr/>
        </p:nvSpPr>
        <p:spPr>
          <a:xfrm>
            <a:off x="935811" y="2226193"/>
            <a:ext cx="7272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latin typeface="Courier" pitchFamily="2" charset="0"/>
              </a:rPr>
              <a:t>o</a:t>
            </a:r>
            <a:r>
              <a:rPr lang="en-CN" altLang="zh-CN">
                <a:latin typeface="Courier" pitchFamily="2" charset="0"/>
              </a:rPr>
              <a:t>wner</a:t>
            </a:r>
            <a:r>
              <a:rPr lang="zh-CN" altLang="en-US">
                <a:latin typeface="Courier" pitchFamily="2" charset="0"/>
              </a:rPr>
              <a:t>：表示当前的持有者</a:t>
            </a:r>
            <a:r>
              <a:rPr lang="en-US" altLang="zh-CN">
                <a:latin typeface="Courier" pitchFamily="2" charset="0"/>
              </a:rPr>
              <a:t>	</a:t>
            </a:r>
            <a:r>
              <a:rPr lang="zh-CN" altLang="en-US">
                <a:latin typeface="Courier" pitchFamily="2" charset="0"/>
              </a:rPr>
              <a:t> </a:t>
            </a:r>
            <a:r>
              <a:rPr lang="en-US" altLang="zh-CN">
                <a:latin typeface="Courier" pitchFamily="2" charset="0"/>
              </a:rPr>
              <a:t>next</a:t>
            </a:r>
            <a:r>
              <a:rPr lang="zh-CN" altLang="en-US">
                <a:latin typeface="Courier" pitchFamily="2" charset="0"/>
              </a:rPr>
              <a:t>：表示目前放号的最新值</a:t>
            </a:r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BA594-C889-5645-8F62-634599991A01}"/>
              </a:ext>
            </a:extLst>
          </p:cNvPr>
          <p:cNvSpPr/>
          <p:nvPr/>
        </p:nvSpPr>
        <p:spPr>
          <a:xfrm>
            <a:off x="683568" y="2857500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altLang="zh-CN">
                <a:latin typeface="Courier" pitchFamily="2" charset="0"/>
              </a:rPr>
              <a:t>lock</a:t>
            </a:r>
            <a:r>
              <a:rPr lang="zh-CN" altLang="en-CN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7F362A-8CD3-5846-8EB3-9BC332ABD149}"/>
              </a:ext>
            </a:extLst>
          </p:cNvPr>
          <p:cNvSpPr/>
          <p:nvPr/>
        </p:nvSpPr>
        <p:spPr>
          <a:xfrm>
            <a:off x="6336704" y="2873261"/>
            <a:ext cx="2123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Courier" pitchFamily="2" charset="0"/>
              </a:rPr>
              <a:t>unl</a:t>
            </a:r>
            <a:r>
              <a:rPr lang="en-CN" altLang="zh-CN">
                <a:latin typeface="Courier" pitchFamily="2" charset="0"/>
              </a:rPr>
              <a:t>ock</a:t>
            </a:r>
            <a:r>
              <a:rPr lang="zh-CN" altLang="en-CN" dirty="0">
                <a:latin typeface="Courier" pitchFamily="2" charset="0"/>
              </a:rPr>
              <a:t>操作</a:t>
            </a:r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174E3-01AC-C14D-9368-48BBEBE4D8C5}"/>
              </a:ext>
            </a:extLst>
          </p:cNvPr>
          <p:cNvSpPr/>
          <p:nvPr/>
        </p:nvSpPr>
        <p:spPr>
          <a:xfrm>
            <a:off x="467342" y="3384667"/>
            <a:ext cx="59048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latin typeface="Courier" pitchFamily="2" charset="0"/>
              </a:rPr>
              <a:t>my_ticket</a:t>
            </a:r>
            <a:r>
              <a:rPr lang="en-US" altLang="zh-CN" sz="1600" dirty="0">
                <a:latin typeface="Courier" pitchFamily="2" charset="0"/>
              </a:rPr>
              <a:t> = </a:t>
            </a:r>
            <a:r>
              <a:rPr lang="en-US" altLang="zh-CN" sz="1600" dirty="0" err="1">
                <a:latin typeface="Courier" pitchFamily="2" charset="0"/>
              </a:rPr>
              <a:t>atomic_FAA</a:t>
            </a:r>
            <a:r>
              <a:rPr lang="en-US" altLang="zh-CN" sz="1600" dirty="0">
                <a:latin typeface="Courier" pitchFamily="2" charset="0"/>
              </a:rPr>
              <a:t>(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altLang="zh-CN" sz="1600" dirty="0">
                <a:latin typeface="Courier" pitchFamily="2" charset="0"/>
              </a:rPr>
              <a:t>&amp;lock-&gt;next, 1);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dirty="0">
                <a:latin typeface="Courier" pitchFamily="2" charset="0"/>
              </a:rPr>
              <a:t>while(lock-&gt;owner !=</a:t>
            </a:r>
            <a:r>
              <a:rPr lang="zh-CN" alt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my_ticket</a:t>
            </a:r>
            <a:r>
              <a:rPr lang="en-US" sz="1600" dirty="0">
                <a:latin typeface="Courier" pitchFamily="2" charset="0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urier" pitchFamily="2" charset="0"/>
              </a:rPr>
              <a:t>	/* waiting */;</a:t>
            </a:r>
            <a:endParaRPr lang="en-CN" sz="1600">
              <a:latin typeface="Courie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B3B4E-258E-2B46-BBAA-A5866741BC87}"/>
              </a:ext>
            </a:extLst>
          </p:cNvPr>
          <p:cNvSpPr/>
          <p:nvPr/>
        </p:nvSpPr>
        <p:spPr>
          <a:xfrm>
            <a:off x="5988274" y="3460563"/>
            <a:ext cx="2967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lock-&gt;owner ++;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BF34E-5774-CC44-BFCF-7EBE9D8B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FB1D3-E713-E14B-B6CD-0F5E1EA4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047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读写锁的实现</a:t>
            </a:r>
          </a:p>
        </p:txBody>
      </p:sp>
    </p:spTree>
    <p:extLst>
      <p:ext uri="{BB962C8B-B14F-4D97-AF65-F5344CB8AC3E}">
        <p14:creationId xmlns:p14="http://schemas.microsoft.com/office/powerpoint/2010/main" val="2191678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回顾：读写锁的基础语义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E4E4F-F115-B748-822A-2D141E7FAD66}"/>
              </a:ext>
            </a:extLst>
          </p:cNvPr>
          <p:cNvSpPr/>
          <p:nvPr/>
        </p:nvSpPr>
        <p:spPr>
          <a:xfrm>
            <a:off x="3995936" y="3965016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可以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4ABB7B-BDF7-EF4D-B9DC-95A858932D93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F60BA2-E937-074E-BF47-013BEC1FCBD1}"/>
              </a:ext>
            </a:extLst>
          </p:cNvPr>
          <p:cNvSpPr/>
          <p:nvPr/>
        </p:nvSpPr>
        <p:spPr>
          <a:xfrm>
            <a:off x="5709359" y="498711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D4F6-BF2E-6844-BA77-7F3CA1931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8187-2CE8-0F4E-9C0A-43005474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50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回顾：读写锁的基础语义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7298-0860-C04F-9E15-2A17F9EAF929}"/>
              </a:ext>
            </a:extLst>
          </p:cNvPr>
          <p:cNvSpPr txBox="1"/>
          <p:nvPr/>
        </p:nvSpPr>
        <p:spPr>
          <a:xfrm>
            <a:off x="3713871" y="991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9BF94-9EF9-7E4A-A247-A12D7E7B4B14}"/>
              </a:ext>
            </a:extLst>
          </p:cNvPr>
          <p:cNvSpPr/>
          <p:nvPr/>
        </p:nvSpPr>
        <p:spPr>
          <a:xfrm>
            <a:off x="1187624" y="117643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互斥锁：所有的线程均互斥，同一时刻</a:t>
            </a:r>
            <a:r>
              <a:rPr lang="zh-CN" altLang="en-US" b="1" dirty="0">
                <a:latin typeface="Courier" pitchFamily="2" charset="0"/>
              </a:rPr>
              <a:t>只能有一个线程</a:t>
            </a:r>
            <a:r>
              <a:rPr lang="zh-CN" altLang="en-US" dirty="0">
                <a:latin typeface="Courier" pitchFamily="2" charset="0"/>
              </a:rPr>
              <a:t>进入临界区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1094A-696F-1B4D-ADC2-2F56364F8AC2}"/>
              </a:ext>
            </a:extLst>
          </p:cNvPr>
          <p:cNvSpPr/>
          <p:nvPr/>
        </p:nvSpPr>
        <p:spPr>
          <a:xfrm>
            <a:off x="1187624" y="1754678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Courier" pitchFamily="2" charset="0"/>
              </a:rPr>
              <a:t>对于部分只读取共享数据的线程过于严厉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269C7-752C-6045-8591-71A71E7F5FDA}"/>
              </a:ext>
            </a:extLst>
          </p:cNvPr>
          <p:cNvSpPr/>
          <p:nvPr/>
        </p:nvSpPr>
        <p:spPr>
          <a:xfrm>
            <a:off x="1023020" y="2362496"/>
            <a:ext cx="7097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读写锁：</a:t>
            </a:r>
            <a:r>
              <a:rPr lang="zh-CN" altLang="en-CN"/>
              <a:t>区分</a:t>
            </a:r>
            <a:r>
              <a:rPr lang="zh-CN" altLang="en-US"/>
              <a:t>读者与写者，允许读者之间并行，读者与写者之间互斥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36BF1-6EC4-2F48-8DC3-C2280CA72D9A}"/>
              </a:ext>
            </a:extLst>
          </p:cNvPr>
          <p:cNvSpPr/>
          <p:nvPr/>
        </p:nvSpPr>
        <p:spPr>
          <a:xfrm>
            <a:off x="3563888" y="3361556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58776-73ED-AD40-8296-351A8D798487}"/>
              </a:ext>
            </a:extLst>
          </p:cNvPr>
          <p:cNvSpPr txBox="1"/>
          <p:nvPr/>
        </p:nvSpPr>
        <p:spPr>
          <a:xfrm>
            <a:off x="3898602" y="3433564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1A88-3784-FE45-8BB1-CAA096752AC0}"/>
              </a:ext>
            </a:extLst>
          </p:cNvPr>
          <p:cNvSpPr/>
          <p:nvPr/>
        </p:nvSpPr>
        <p:spPr>
          <a:xfrm>
            <a:off x="1043608" y="35508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55A3-A653-1F4D-846C-357178666394}"/>
              </a:ext>
            </a:extLst>
          </p:cNvPr>
          <p:cNvSpPr/>
          <p:nvPr/>
        </p:nvSpPr>
        <p:spPr>
          <a:xfrm>
            <a:off x="6948264" y="340874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9D1436-EDA4-6541-B305-B5E14374A925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>
            <a:off x="1979712" y="3802896"/>
            <a:ext cx="1584176" cy="52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16E5B-1588-144B-A11D-D7C5511B6AC4}"/>
              </a:ext>
            </a:extLst>
          </p:cNvPr>
          <p:cNvSpPr/>
          <p:nvPr/>
        </p:nvSpPr>
        <p:spPr>
          <a:xfrm>
            <a:off x="1763688" y="4340783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读者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9B0DD1-989B-D448-A58B-1B79AA89AB07}"/>
              </a:ext>
            </a:extLst>
          </p:cNvPr>
          <p:cNvSpPr/>
          <p:nvPr/>
        </p:nvSpPr>
        <p:spPr>
          <a:xfrm>
            <a:off x="5580112" y="4302260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latin typeface="Courier" pitchFamily="2" charset="0"/>
              </a:rPr>
              <a:t>写者</a:t>
            </a:r>
            <a:r>
              <a:rPr lang="zh-CN" altLang="en-US" b="1">
                <a:latin typeface="Courier" pitchFamily="2" charset="0"/>
              </a:rPr>
              <a:t>不能</a:t>
            </a:r>
            <a:r>
              <a:rPr lang="zh-CN" altLang="en-US">
                <a:latin typeface="Courier" pitchFamily="2" charset="0"/>
              </a:rPr>
              <a:t>进入临界区</a:t>
            </a:r>
            <a:endParaRPr lang="en-C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4BD82-E7FC-1F49-A61E-F41A9B0981D7}"/>
              </a:ext>
            </a:extLst>
          </p:cNvPr>
          <p:cNvCxnSpPr>
            <a:cxnSpLocks/>
            <a:stCxn id="18" idx="2"/>
            <a:endCxn id="13" idx="3"/>
          </p:cNvCxnSpPr>
          <p:nvPr/>
        </p:nvCxnSpPr>
        <p:spPr>
          <a:xfrm flipH="1">
            <a:off x="5364088" y="3869000"/>
            <a:ext cx="1584176" cy="460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8896B1-F498-9945-9181-B2D20F7F3F03}"/>
              </a:ext>
            </a:extLst>
          </p:cNvPr>
          <p:cNvSpPr/>
          <p:nvPr/>
        </p:nvSpPr>
        <p:spPr>
          <a:xfrm>
            <a:off x="3983311" y="3934540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EA0D4-B300-E549-87F6-D2A99F10B676}"/>
              </a:ext>
            </a:extLst>
          </p:cNvPr>
          <p:cNvSpPr/>
          <p:nvPr/>
        </p:nvSpPr>
        <p:spPr>
          <a:xfrm>
            <a:off x="5508104" y="3773689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B29205-ACB4-2549-9390-7BDA79E70AE4}"/>
              </a:ext>
            </a:extLst>
          </p:cNvPr>
          <p:cNvSpPr/>
          <p:nvPr/>
        </p:nvSpPr>
        <p:spPr>
          <a:xfrm>
            <a:off x="1791216" y="3714467"/>
            <a:ext cx="1584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accent1"/>
                </a:solidFill>
                <a:latin typeface="+mn-ea"/>
              </a:rPr>
              <a:t>X</a:t>
            </a:r>
            <a:endParaRPr lang="en-CN" sz="32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AAE7C-2FB2-D34B-BC97-312B21BC390A}"/>
              </a:ext>
            </a:extLst>
          </p:cNvPr>
          <p:cNvSpPr/>
          <p:nvPr/>
        </p:nvSpPr>
        <p:spPr>
          <a:xfrm>
            <a:off x="5705172" y="4969424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89980-0F90-D842-8835-F71E058F0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6DAD5-11DC-1C44-8538-40583B8C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2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基于共享内存的生产者消费者问题实现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发送者 </a:t>
            </a:r>
            <a:r>
              <a:rPr kumimoji="1" lang="en-US" altLang="zh-CN" dirty="0"/>
              <a:t>(</a:t>
            </a:r>
            <a:r>
              <a:rPr kumimoji="1" lang="zh-CN" altLang="en-US" dirty="0"/>
              <a:t>生产者</a:t>
            </a:r>
            <a:r>
              <a:rPr kumimoji="1" lang="en-US" altLang="zh-CN" dirty="0"/>
              <a:t>)</a:t>
            </a:r>
          </a:p>
          <a:p>
            <a:pPr lvl="3">
              <a:buNone/>
            </a:pPr>
            <a:r>
              <a:rPr kumimoji="1" lang="en-US" altLang="zh-CN" dirty="0"/>
              <a:t>while (true) {</a:t>
            </a:r>
            <a:br>
              <a:rPr kumimoji="1" lang="en-US" altLang="zh-CN" dirty="0"/>
            </a:br>
            <a:r>
              <a:rPr kumimoji="1" lang="en-US" altLang="zh-CN" dirty="0"/>
              <a:t>  /* Produce an item/msg */</a:t>
            </a:r>
          </a:p>
          <a:p>
            <a:pPr lvl="3">
              <a:buNone/>
            </a:pPr>
            <a:r>
              <a:rPr kumimoji="1" lang="en-US" altLang="zh-CN" dirty="0"/>
              <a:t>        while (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pPr lvl="3">
              <a:buNone/>
            </a:pPr>
            <a:r>
              <a:rPr kumimoji="1" lang="en-US" altLang="zh-CN" dirty="0"/>
              <a:t>	        ;   /* do nothing -- no free buffers */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--;</a:t>
            </a:r>
          </a:p>
          <a:p>
            <a:pPr lvl="3">
              <a:buNone/>
            </a:pPr>
            <a:r>
              <a:rPr kumimoji="1" lang="en-US" altLang="zh-CN" dirty="0"/>
              <a:t>	    buffer[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] = msg;</a:t>
            </a:r>
          </a:p>
          <a:p>
            <a:pPr lvl="3">
              <a:buNone/>
            </a:pPr>
            <a:r>
              <a:rPr kumimoji="1" lang="en-US" altLang="zh-CN" dirty="0"/>
              <a:t>	    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+ 1) % BUFFER_SIZE;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filled_slot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++;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/>
              <a:t>…</a:t>
            </a:r>
          </a:p>
          <a:p>
            <a:pPr lvl="3">
              <a:buNone/>
            </a:pPr>
            <a:r>
              <a:rPr kumimoji="1" lang="en-US" altLang="zh-CN" dirty="0"/>
              <a:t>     }</a:t>
            </a:r>
          </a:p>
          <a:p>
            <a:pPr lvl="3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2CC52-460D-FB44-B2EF-5C82DB00BC31}"/>
              </a:ext>
            </a:extLst>
          </p:cNvPr>
          <p:cNvSpPr/>
          <p:nvPr/>
        </p:nvSpPr>
        <p:spPr>
          <a:xfrm>
            <a:off x="2334856" y="2554092"/>
            <a:ext cx="4181360" cy="559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67AC24-726E-7A4E-BAA2-DE756BE22FF0}"/>
              </a:ext>
            </a:extLst>
          </p:cNvPr>
          <p:cNvSpPr txBox="1"/>
          <p:nvPr/>
        </p:nvSpPr>
        <p:spPr>
          <a:xfrm>
            <a:off x="5364088" y="16475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当没有空间时，发送者盲等</a:t>
            </a:r>
            <a:endParaRPr kumimoji="1"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9F354EE-B0D7-3F4B-B99C-F1B6156D0126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4425536" y="1832170"/>
            <a:ext cx="938552" cy="7219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74C04AB-5BD9-204C-A5CD-5E8DCA333BB9}"/>
              </a:ext>
            </a:extLst>
          </p:cNvPr>
          <p:cNvSpPr txBox="1"/>
          <p:nvPr/>
        </p:nvSpPr>
        <p:spPr>
          <a:xfrm>
            <a:off x="6756561" y="350528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发送者放置消息 </a:t>
            </a:r>
            <a:endParaRPr kumimoji="1"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E25EE5-3857-0E4C-ABC3-04963F438C30}"/>
              </a:ext>
            </a:extLst>
          </p:cNvPr>
          <p:cNvSpPr/>
          <p:nvPr/>
        </p:nvSpPr>
        <p:spPr>
          <a:xfrm>
            <a:off x="2334856" y="3577580"/>
            <a:ext cx="3259774" cy="297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EA61726-1396-7743-B16A-89A924CDB46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584799" y="3689948"/>
            <a:ext cx="1171762" cy="3163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471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8D7B6-0B22-C34C-BD3F-53E15F61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读写锁的偏向性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6BBD7B-9815-5745-B6D9-30FEFDDC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" pitchFamily="2" charset="0"/>
              </a:rPr>
              <a:t>考虑这种情况：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t0</a:t>
            </a:r>
            <a:r>
              <a:rPr lang="zh-CN" altLang="en-US" dirty="0">
                <a:latin typeface="Courier" pitchFamily="2" charset="0"/>
              </a:rPr>
              <a:t>：有读者在临界区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t1</a:t>
            </a:r>
            <a:r>
              <a:rPr lang="zh-CN" altLang="en-US" dirty="0">
                <a:latin typeface="Courier" pitchFamily="2" charset="0"/>
              </a:rPr>
              <a:t>：有新的写者在等待</a:t>
            </a:r>
            <a:endParaRPr lang="en-US" altLang="zh-CN" dirty="0">
              <a:latin typeface="Courier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Courier" pitchFamily="2" charset="0"/>
              </a:rPr>
              <a:t>t2</a:t>
            </a:r>
            <a:r>
              <a:rPr lang="zh-CN" altLang="en-US" dirty="0">
                <a:latin typeface="Courier" pitchFamily="2" charset="0"/>
              </a:rPr>
              <a:t>：另一个读者能否进入临界区？</a:t>
            </a:r>
            <a:endParaRPr lang="en-US" altLang="zh-CN" dirty="0">
              <a:latin typeface="Courier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不能：</a:t>
            </a:r>
            <a:r>
              <a:rPr lang="zh-CN" altLang="en-CN" dirty="0"/>
              <a:t>偏向</a:t>
            </a:r>
            <a:r>
              <a:rPr lang="zh-CN" altLang="en-US" dirty="0"/>
              <a:t>写者的读写锁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后序读者必须等待写者进入后才进入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能：偏向读者的读写锁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后序读者可以直接进入临界区</a:t>
            </a:r>
            <a:endParaRPr lang="en-C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F939A-9DD3-444B-B33A-1BE742CA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F2FC3-9D7B-7440-94C5-D83007B7E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49F533-3044-E545-8AE3-C7C12898A9CE}"/>
              </a:ext>
            </a:extLst>
          </p:cNvPr>
          <p:cNvSpPr/>
          <p:nvPr/>
        </p:nvSpPr>
        <p:spPr>
          <a:xfrm>
            <a:off x="5580112" y="3721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更加公平</a:t>
            </a:r>
            <a:endParaRPr lang="en-CN" altLang="zh-CN" b="1" dirty="0">
              <a:solidFill>
                <a:schemeClr val="accent1"/>
              </a:solidFill>
            </a:endParaRP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445E4FBF-E351-9644-8BA8-29FC6437E41E}"/>
              </a:ext>
            </a:extLst>
          </p:cNvPr>
          <p:cNvSpPr/>
          <p:nvPr/>
        </p:nvSpPr>
        <p:spPr>
          <a:xfrm>
            <a:off x="5580112" y="46615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更好的并行性</a:t>
            </a:r>
            <a:endParaRPr lang="en-CN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40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D1909-FBA9-1E4E-A133-3AEDCF0C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98056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偏向读者</a:t>
            </a:r>
            <a:br>
              <a:rPr kumimoji="1" lang="en-US" altLang="zh-CN" dirty="0"/>
            </a:br>
            <a:r>
              <a:rPr kumimoji="1" lang="zh-CN" altLang="en-US" dirty="0"/>
              <a:t>的读写锁</a:t>
            </a:r>
            <a:br>
              <a:rPr kumimoji="1" lang="en-US" altLang="zh-CN" dirty="0"/>
            </a:br>
            <a:r>
              <a:rPr kumimoji="1" lang="zh-CN" altLang="en-US" dirty="0"/>
              <a:t>实现示例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D908A4-7B82-DF49-895D-319B5652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D04D1-BF96-CC4D-89BC-1498737D3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120DC-D9F3-7E44-8CCD-24F1CA30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1664"/>
            <a:ext cx="5985541" cy="502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EED302-D910-C847-BC7A-26AE6879C464}"/>
              </a:ext>
            </a:extLst>
          </p:cNvPr>
          <p:cNvSpPr/>
          <p:nvPr/>
        </p:nvSpPr>
        <p:spPr>
          <a:xfrm>
            <a:off x="323528" y="2353444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Reader</a:t>
            </a:r>
            <a:r>
              <a:rPr lang="zh-CN" altLang="en-US" dirty="0">
                <a:solidFill>
                  <a:srgbClr val="C00000"/>
                </a:solidFill>
              </a:rPr>
              <a:t>计数器：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表示有多少读者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F5930-435B-D440-BB6D-C4D588EBE3D2}"/>
              </a:ext>
            </a:extLst>
          </p:cNvPr>
          <p:cNvSpPr/>
          <p:nvPr/>
        </p:nvSpPr>
        <p:spPr>
          <a:xfrm>
            <a:off x="3441048" y="2349061"/>
            <a:ext cx="5483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rgbClr val="C00000"/>
                </a:solidFill>
                <a:latin typeface="+mn-ea"/>
              </a:rPr>
              <a:t>第一个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最后一个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reader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负责获取</a:t>
            </a:r>
            <a:r>
              <a:rPr lang="en-US" altLang="zh-CN" sz="1600" dirty="0">
                <a:solidFill>
                  <a:srgbClr val="C00000"/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释放写锁</a:t>
            </a:r>
            <a:endParaRPr lang="en-CN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82E49-BD4B-BC48-8633-36181E1E1FB5}"/>
              </a:ext>
            </a:extLst>
          </p:cNvPr>
          <p:cNvSpPr/>
          <p:nvPr/>
        </p:nvSpPr>
        <p:spPr>
          <a:xfrm>
            <a:off x="6732240" y="3933659"/>
            <a:ext cx="2634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600" dirty="0">
                <a:solidFill>
                  <a:srgbClr val="C00000"/>
                </a:solidFill>
              </a:rPr>
              <a:t>只有当完全没有读者时</a:t>
            </a:r>
            <a:r>
              <a:rPr lang="zh-CN" altLang="en-US" sz="1600" dirty="0">
                <a:solidFill>
                  <a:srgbClr val="C00000"/>
                </a:solidFill>
              </a:rPr>
              <a:t>，写者才能进入临界区</a:t>
            </a:r>
            <a:endParaRPr lang="en-C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963424-15F3-984A-9BEA-79EE1B55B79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3670951" y="1494182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0BD254-79C1-8446-974C-5B1AC99AEA76}"/>
              </a:ext>
            </a:extLst>
          </p:cNvPr>
          <p:cNvSpPr txBox="1"/>
          <p:nvPr/>
        </p:nvSpPr>
        <p:spPr>
          <a:xfrm>
            <a:off x="2768004" y="2103983"/>
            <a:ext cx="2951714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/>
              <a:t>如果</a:t>
            </a:r>
            <a:r>
              <a:rPr lang="zh-CN" altLang="en-US"/>
              <a:t>没有读者在，拿写锁避免写者进入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35A76-21D4-0840-81EB-AA21F0A4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E9BA-987E-414A-9B67-4F961434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3A95213-AA08-564A-9831-84428324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6" y="2624330"/>
            <a:ext cx="262300" cy="306757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7F2D777-6B95-B841-94E7-44E6E451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66" y="3837065"/>
            <a:ext cx="262300" cy="306757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F6F236BE-49E4-A941-B104-70EAA000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50" y="3455299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1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58CD-4856-E542-87BB-DDB1DB4FC158}"/>
              </a:ext>
            </a:extLst>
          </p:cNvPr>
          <p:cNvSpPr/>
          <p:nvPr/>
        </p:nvSpPr>
        <p:spPr>
          <a:xfrm>
            <a:off x="3238808" y="2617829"/>
            <a:ext cx="2403222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尝试拿写锁，等待</a:t>
            </a:r>
            <a:endParaRPr lang="en-US" altLang="zh-C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7D034-4919-924E-A073-4727FEE77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FFFC85-01C5-D042-A957-BD4D27AF4985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77B8-A926-6B4B-BA5C-6C596FA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011FA924-9DF7-8845-9BC7-9223E093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699100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7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3844127" y="270907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4304E-7EEB-F24D-A735-FE33B1B3C6C5}"/>
              </a:ext>
            </a:extLst>
          </p:cNvPr>
          <p:cNvSpPr txBox="1"/>
          <p:nvPr/>
        </p:nvSpPr>
        <p:spPr>
          <a:xfrm>
            <a:off x="3279350" y="3546502"/>
            <a:ext cx="388493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获取读者锁，更新读计数器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有读者在，无需再次获取写锁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/>
              <a:t>释放读者锁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4D442-84F4-9F46-B414-E560D55EAF76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29F5-FEF1-684C-969E-AE1208B8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D79DB51A-2D7F-C642-99E0-FDB803B9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312" y="3613584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C3156794-1A36-CC49-8301-551ED913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273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6323533" y="204567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40466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6ADA0-DCA1-254F-A2B1-6AE887C83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26E6F-F004-BE4B-A071-02399890FD1A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*读</a:t>
            </a:r>
            <a:r>
              <a:rPr lang="en-US" altLang="zh-CN" sz="1400" dirty="0"/>
              <a:t>/</a:t>
            </a:r>
            <a:r>
              <a:rPr lang="zh-CN" altLang="en-US" sz="1400" dirty="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0140-E426-6A49-8B7C-F49F8D9B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47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05" y="2726132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79C08-90FF-8F4D-9B84-B739BA624BF4}"/>
              </a:ext>
            </a:extLst>
          </p:cNvPr>
          <p:cNvSpPr/>
          <p:nvPr/>
        </p:nvSpPr>
        <p:spPr>
          <a:xfrm>
            <a:off x="6335803" y="2802495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381293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获取读者锁，减少计数器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还有其他读者在，无需释放写锁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释放读者锁</a:t>
            </a:r>
            <a:endParaRPr lang="en-US" altLang="zh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35E12-D055-C946-8A15-316B66B98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596754-31D7-5741-9A2D-55C8A70DB7F8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BF02-7E52-3945-B9DD-AC31C0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7A68EFDA-4AE4-EB45-A7A9-E0EAC61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51" y="3632778"/>
            <a:ext cx="262300" cy="306757"/>
          </a:xfrm>
          <a:prstGeom prst="rect">
            <a:avLst/>
          </a:prstGeom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B6DCBAC5-94C0-5E40-89AA-B0E97D09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38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8396-3332-204B-A886-60107ECD4ACD}"/>
              </a:ext>
            </a:extLst>
          </p:cNvPr>
          <p:cNvSpPr/>
          <p:nvPr/>
        </p:nvSpPr>
        <p:spPr>
          <a:xfrm>
            <a:off x="5203869" y="2457051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63" y="265822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3851920" y="1585416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490964-41FB-D748-B5C9-2FDFE8C99EAD}"/>
              </a:ext>
            </a:extLst>
          </p:cNvPr>
          <p:cNvSpPr txBox="1"/>
          <p:nvPr/>
        </p:nvSpPr>
        <p:spPr>
          <a:xfrm>
            <a:off x="3279350" y="3546502"/>
            <a:ext cx="5541122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获取读者锁，减少计数器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无其他读者在，释放写锁      ，写者进入临界区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释放读者锁</a:t>
            </a:r>
            <a:endParaRPr lang="en-US" altLang="zh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F747F-929F-084A-BAFD-5E58852E2718}"/>
              </a:ext>
            </a:extLst>
          </p:cNvPr>
          <p:cNvSpPr txBox="1"/>
          <p:nvPr/>
        </p:nvSpPr>
        <p:spPr>
          <a:xfrm>
            <a:off x="2866502" y="1078790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此时写者可以进入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C82F7-F3C6-D340-9F62-8253DAAF5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52DC5-2C6B-384F-8AB0-1117B35FB66D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60BB-76FD-C84B-AC35-AE21F55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7A4E845-009B-A540-BDFA-5CEA8263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47" y="3652399"/>
            <a:ext cx="262300" cy="306757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4068C51-E8B4-2D46-8F51-C935F09A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41676"/>
            <a:ext cx="262300" cy="306757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8D491EDF-530E-734A-95F6-BFB35BEB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00" y="4058756"/>
            <a:ext cx="262300" cy="3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24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24917" y="2392111"/>
            <a:ext cx="2951714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获取读者锁，更新读计数器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CN" dirty="0"/>
              <a:t>如果</a:t>
            </a:r>
            <a:r>
              <a:rPr lang="zh-CN" altLang="en-US" dirty="0"/>
              <a:t>没有读者在，尝试拿写锁避免写者进入，等待。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3B687-06CF-AF4A-9A18-71BFC68A1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293C5-418A-404C-8223-42EB1D2DE131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B04EB-041E-634C-AC13-4B9836E1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765435BE-6EF7-0849-B295-BCB9D4CE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79" y="4124954"/>
            <a:ext cx="262300" cy="316569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A5A67862-4408-134B-8BA0-8E9C141A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17" y="2879786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52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4AF0-7B05-D646-BF00-3FEAD95A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读写锁的实现：偏向读者为例</a:t>
            </a:r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443-90A1-874C-8124-A70F7C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5332"/>
            <a:ext cx="504056" cy="5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B28E-AE32-9C4C-AA4D-2D45A75A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6" y="2289439"/>
            <a:ext cx="544190" cy="6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5C136-DD44-E447-9BBB-602E4E8D52F7}"/>
              </a:ext>
            </a:extLst>
          </p:cNvPr>
          <p:cNvSpPr txBox="1"/>
          <p:nvPr/>
        </p:nvSpPr>
        <p:spPr>
          <a:xfrm>
            <a:off x="1475656" y="153232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/>
              <a:t>读者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447E0-7747-B64A-9EDB-FCF385D57407}"/>
              </a:ext>
            </a:extLst>
          </p:cNvPr>
          <p:cNvSpPr txBox="1"/>
          <p:nvPr/>
        </p:nvSpPr>
        <p:spPr>
          <a:xfrm>
            <a:off x="1473758" y="243316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</a:t>
            </a:r>
            <a:r>
              <a:rPr lang="zh-CN" altLang="en-CN"/>
              <a:t>者</a:t>
            </a:r>
            <a:r>
              <a:rPr lang="zh-CN" altLang="en-US"/>
              <a:t>锁</a:t>
            </a:r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B9982-54E2-C14B-B7F1-9F4C223E59BF}"/>
              </a:ext>
            </a:extLst>
          </p:cNvPr>
          <p:cNvSpPr/>
          <p:nvPr/>
        </p:nvSpPr>
        <p:spPr>
          <a:xfrm>
            <a:off x="5868144" y="1532327"/>
            <a:ext cx="1800200" cy="193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25DF7E-EAD5-D443-A730-011B7A4AD436}"/>
              </a:ext>
            </a:extLst>
          </p:cNvPr>
          <p:cNvSpPr txBox="1"/>
          <p:nvPr/>
        </p:nvSpPr>
        <p:spPr>
          <a:xfrm>
            <a:off x="6202858" y="1604335"/>
            <a:ext cx="11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/>
              <a:t>临界区</a:t>
            </a:r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886CE-DC92-6B45-913B-1C47CA58355C}"/>
              </a:ext>
            </a:extLst>
          </p:cNvPr>
          <p:cNvSpPr txBox="1"/>
          <p:nvPr/>
        </p:nvSpPr>
        <p:spPr>
          <a:xfrm>
            <a:off x="1476454" y="3467733"/>
            <a:ext cx="144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读者计数器</a:t>
            </a:r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54DF46-B335-F640-9224-D04A3223FA46}"/>
              </a:ext>
            </a:extLst>
          </p:cNvPr>
          <p:cNvSpPr/>
          <p:nvPr/>
        </p:nvSpPr>
        <p:spPr>
          <a:xfrm>
            <a:off x="611560" y="3361556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DCB35-3E6A-F747-AFE7-8D4FEC5AE675}"/>
              </a:ext>
            </a:extLst>
          </p:cNvPr>
          <p:cNvSpPr txBox="1"/>
          <p:nvPr/>
        </p:nvSpPr>
        <p:spPr>
          <a:xfrm>
            <a:off x="323528" y="4256857"/>
            <a:ext cx="288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在读临界区中的读者数量</a:t>
            </a:r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46BF37-4813-BB48-8DBF-90FC8159B379}"/>
              </a:ext>
            </a:extLst>
          </p:cNvPr>
          <p:cNvCxnSpPr>
            <a:stCxn id="16" idx="0"/>
            <a:endCxn id="14" idx="2"/>
          </p:cNvCxnSpPr>
          <p:nvPr/>
        </p:nvCxnSpPr>
        <p:spPr>
          <a:xfrm flipV="1">
            <a:off x="1766001" y="3837065"/>
            <a:ext cx="431482" cy="41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D7C31E-075E-4049-9141-2F9030D49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079" y="2704775"/>
            <a:ext cx="544190" cy="65678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F6874F-36EE-F64B-B644-79FC084E4698}"/>
              </a:ext>
            </a:extLst>
          </p:cNvPr>
          <p:cNvSpPr/>
          <p:nvPr/>
        </p:nvSpPr>
        <p:spPr>
          <a:xfrm>
            <a:off x="6291700" y="2082931"/>
            <a:ext cx="920518" cy="9205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写者</a:t>
            </a:r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686EB-CCC0-044E-8775-C39C93F3464B}"/>
              </a:ext>
            </a:extLst>
          </p:cNvPr>
          <p:cNvSpPr/>
          <p:nvPr/>
        </p:nvSpPr>
        <p:spPr>
          <a:xfrm>
            <a:off x="3779912" y="1721639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C6F8A5-4120-E445-975B-F340D0C2D16B}"/>
              </a:ext>
            </a:extLst>
          </p:cNvPr>
          <p:cNvSpPr txBox="1"/>
          <p:nvPr/>
        </p:nvSpPr>
        <p:spPr>
          <a:xfrm>
            <a:off x="2916430" y="3055011"/>
            <a:ext cx="295171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尝试拿读者锁，上面的读者还没释放，等待</a:t>
            </a:r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82DA32-F555-CC4A-90F6-24992839836F}"/>
              </a:ext>
            </a:extLst>
          </p:cNvPr>
          <p:cNvSpPr/>
          <p:nvPr/>
        </p:nvSpPr>
        <p:spPr>
          <a:xfrm>
            <a:off x="3779912" y="2461207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CN"/>
              <a:t>读者</a:t>
            </a:r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721DB-088D-514E-B64D-A430D3A20C5A}"/>
              </a:ext>
            </a:extLst>
          </p:cNvPr>
          <p:cNvSpPr txBox="1"/>
          <p:nvPr/>
        </p:nvSpPr>
        <p:spPr>
          <a:xfrm>
            <a:off x="5151146" y="3983400"/>
            <a:ext cx="3807932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注意：</a:t>
            </a:r>
            <a:r>
              <a:rPr lang="zh-CN" altLang="en-CN" sz="1600" dirty="0"/>
              <a:t>读者</a:t>
            </a:r>
            <a:r>
              <a:rPr lang="zh-CN" altLang="en-US" sz="1600" dirty="0"/>
              <a:t>锁还有阻塞其他读者的语义，</a:t>
            </a:r>
            <a:br>
              <a:rPr lang="en-US" altLang="zh-CN" sz="1600" dirty="0"/>
            </a:br>
            <a:r>
              <a:rPr lang="zh-CN" altLang="en-US" sz="1600" dirty="0"/>
              <a:t>因此不能用原子操作来替代</a:t>
            </a:r>
            <a:endParaRPr lang="en-CN" sz="16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C6CB0-A0C3-5E4B-ACAB-2AE676548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73644-7C93-E34E-BCA9-3F3A36D9437B}"/>
              </a:ext>
            </a:extLst>
          </p:cNvPr>
          <p:cNvSpPr/>
          <p:nvPr/>
        </p:nvSpPr>
        <p:spPr>
          <a:xfrm>
            <a:off x="5307399" y="4902031"/>
            <a:ext cx="3406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*读</a:t>
            </a:r>
            <a:r>
              <a:rPr lang="en-US" altLang="zh-CN" sz="1400"/>
              <a:t>/</a:t>
            </a:r>
            <a:r>
              <a:rPr lang="zh-CN" altLang="en-US" sz="1400"/>
              <a:t>写临界区不同，这里指向一个为示意</a:t>
            </a:r>
            <a:endParaRPr lang="en-CN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DF8B-C452-A840-A881-71A2D0B6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B3237E5-84B0-2A4F-872F-C65B3422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534985"/>
            <a:ext cx="262300" cy="3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基于共享内存的生产者消费者问题实现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接收者</a:t>
            </a:r>
            <a:endParaRPr kumimoji="1" lang="en-US" altLang="zh-CN" dirty="0"/>
          </a:p>
          <a:p>
            <a:pPr lvl="3">
              <a:buNone/>
            </a:pPr>
            <a:r>
              <a:rPr kumimoji="1" lang="en-US" altLang="zh-CN" dirty="0"/>
              <a:t>while (true) {</a:t>
            </a:r>
          </a:p>
          <a:p>
            <a:pPr lvl="3">
              <a:buNone/>
            </a:pPr>
            <a:r>
              <a:rPr kumimoji="1" lang="en-US" altLang="zh-CN" dirty="0"/>
              <a:t>          while (</a:t>
            </a:r>
            <a:r>
              <a:rPr kumimoji="1" lang="en-US" altLang="zh-CN" dirty="0" err="1"/>
              <a:t>filled_slot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pPr lvl="3">
              <a:buNone/>
            </a:pPr>
            <a:r>
              <a:rPr kumimoji="1" lang="en-US" altLang="zh-CN" dirty="0"/>
              <a:t>                 ; // do nothing -- nothing to consume</a:t>
            </a:r>
          </a:p>
          <a:p>
            <a:pPr lvl="3">
              <a:buNone/>
            </a:pPr>
            <a:r>
              <a:rPr kumimoji="1" lang="en-US" altLang="zh-CN" dirty="0"/>
              <a:t>	     </a:t>
            </a:r>
            <a:r>
              <a:rPr kumimoji="1" lang="en-US" altLang="zh-CN" dirty="0" err="1"/>
              <a:t>filled_slot</a:t>
            </a:r>
            <a:r>
              <a:rPr kumimoji="1" lang="en-US" altLang="zh-CN" dirty="0"/>
              <a:t>--;</a:t>
            </a:r>
            <a:r>
              <a:rPr kumimoji="1" lang="zh-CN" altLang="en-US" dirty="0"/>
              <a:t> </a:t>
            </a:r>
            <a:r>
              <a:rPr kumimoji="1" lang="en-US" altLang="zh-CN" dirty="0"/>
              <a:t>// remove an item from the buffer</a:t>
            </a:r>
          </a:p>
          <a:p>
            <a:pPr lvl="3">
              <a:buNone/>
            </a:pPr>
            <a:r>
              <a:rPr kumimoji="1" lang="en-US" altLang="zh-CN" dirty="0"/>
              <a:t>	     item = buffer[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];</a:t>
            </a:r>
          </a:p>
          <a:p>
            <a:pPr lvl="3">
              <a:buNone/>
            </a:pPr>
            <a:r>
              <a:rPr kumimoji="1" lang="en-US" altLang="zh-CN" dirty="0"/>
              <a:t>	     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 + 1) % BUFFER SIZE;</a:t>
            </a:r>
          </a:p>
          <a:p>
            <a:pPr lvl="3">
              <a:buNone/>
            </a:pPr>
            <a:r>
              <a:rPr kumimoji="1" lang="zh-CN" altLang="en-US" dirty="0"/>
              <a:t>         </a:t>
            </a:r>
            <a:r>
              <a:rPr kumimoji="1" lang="en-US" altLang="zh-CN" dirty="0" err="1"/>
              <a:t>empty_slot</a:t>
            </a:r>
            <a:r>
              <a:rPr kumimoji="1" lang="en-US" altLang="zh-CN" dirty="0"/>
              <a:t>++;</a:t>
            </a:r>
          </a:p>
          <a:p>
            <a:pPr lvl="3">
              <a:buNone/>
            </a:pPr>
            <a:r>
              <a:rPr kumimoji="1" lang="en-US" altLang="zh-CN" dirty="0"/>
              <a:t>	     return item;</a:t>
            </a:r>
          </a:p>
          <a:p>
            <a:pPr lvl="3">
              <a:buNone/>
            </a:pPr>
            <a:r>
              <a:rPr kumimoji="1" lang="en-US" altLang="zh-CN" dirty="0"/>
              <a:t>     }</a:t>
            </a:r>
          </a:p>
          <a:p>
            <a:pPr lvl="3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CB67AC-28B4-894D-B1B1-C14ED8412112}"/>
              </a:ext>
            </a:extLst>
          </p:cNvPr>
          <p:cNvSpPr/>
          <p:nvPr/>
        </p:nvSpPr>
        <p:spPr>
          <a:xfrm>
            <a:off x="2481320" y="2244131"/>
            <a:ext cx="4181360" cy="757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A1677D-7417-834D-A5B6-1292721243FC}"/>
              </a:ext>
            </a:extLst>
          </p:cNvPr>
          <p:cNvSpPr txBox="1"/>
          <p:nvPr/>
        </p:nvSpPr>
        <p:spPr>
          <a:xfrm>
            <a:off x="5039648" y="132994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当没有新消息时，接收者盲目等待</a:t>
            </a:r>
            <a:endParaRPr kumimoji="1"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B92E0A4-DAAF-B841-BF95-1FE30D83C19E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4572000" y="1514609"/>
            <a:ext cx="467648" cy="7295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2A4091-E042-8144-8BF8-0EB736FF0D14}"/>
              </a:ext>
            </a:extLst>
          </p:cNvPr>
          <p:cNvSpPr txBox="1"/>
          <p:nvPr/>
        </p:nvSpPr>
        <p:spPr>
          <a:xfrm>
            <a:off x="6641835" y="333905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接收者获取消息 </a:t>
            </a:r>
            <a:endParaRPr kumimoji="1"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84F162-DC84-0345-93E7-B7EFA65342DC}"/>
              </a:ext>
            </a:extLst>
          </p:cNvPr>
          <p:cNvSpPr/>
          <p:nvPr/>
        </p:nvSpPr>
        <p:spPr>
          <a:xfrm>
            <a:off x="2411759" y="3345905"/>
            <a:ext cx="3138263" cy="441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BD3E06A-DFA6-2D41-BD82-B367E9490F0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0022" y="3523720"/>
            <a:ext cx="1091813" cy="2265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820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0F937E5-8682-944E-A25C-2A9EA512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3672418"/>
            <a:ext cx="7964487" cy="1135062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同步原语的不同应用场景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5B65C5-675B-A041-8655-D4BEB7DE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79625-77B4-2847-9CFF-16E65D68E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398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35BE-75C1-024A-8D9D-3201342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场景一：共享资源互斥访问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43A1-AB42-5E44-8365-A6DA9DFD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C97F-082B-0E4B-B230-117B7AB85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8D808-4E66-5944-AE17-CF927FD029D0}"/>
              </a:ext>
            </a:extLst>
          </p:cNvPr>
          <p:cNvSpPr/>
          <p:nvPr/>
        </p:nvSpPr>
        <p:spPr>
          <a:xfrm>
            <a:off x="2249016" y="1129308"/>
            <a:ext cx="4572000" cy="8739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多个线程需要同时访问同一共享数据</a:t>
            </a:r>
          </a:p>
          <a:p>
            <a:pPr algn="ctr">
              <a:lnSpc>
                <a:spcPct val="150000"/>
              </a:lnSpc>
            </a:pPr>
            <a:r>
              <a:rPr lang="en-CN"/>
              <a:t>应用程序需要保证</a:t>
            </a:r>
            <a:r>
              <a:rPr lang="en-CN" b="1"/>
              <a:t>互斥访问</a:t>
            </a:r>
            <a:r>
              <a:rPr lang="en-CN"/>
              <a:t>避免数据竞争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FFCD6-6DD4-D643-9C64-43B2012EB8D8}"/>
              </a:ext>
            </a:extLst>
          </p:cNvPr>
          <p:cNvSpPr/>
          <p:nvPr/>
        </p:nvSpPr>
        <p:spPr>
          <a:xfrm>
            <a:off x="539552" y="224308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int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void thread_1(void)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+ 1;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void thread_2(void)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- 1;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E94191-5F32-1C41-8FA1-5C2BA56C92A0}"/>
              </a:ext>
            </a:extLst>
          </p:cNvPr>
          <p:cNvSpPr/>
          <p:nvPr/>
        </p:nvSpPr>
        <p:spPr>
          <a:xfrm>
            <a:off x="427039" y="4585692"/>
            <a:ext cx="4572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使用</a:t>
            </a:r>
            <a:r>
              <a:rPr lang="en-CN" b="1"/>
              <a:t>互斥锁</a:t>
            </a:r>
            <a:r>
              <a:rPr lang="en-CN"/>
              <a:t>保证</a:t>
            </a:r>
            <a:r>
              <a:rPr lang="en-CN" b="1"/>
              <a:t>互斥访问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09CF9-E156-3947-B6A0-8F987E275109}"/>
              </a:ext>
            </a:extLst>
          </p:cNvPr>
          <p:cNvSpPr/>
          <p:nvPr/>
        </p:nvSpPr>
        <p:spPr>
          <a:xfrm>
            <a:off x="6012132" y="403022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回顾</a:t>
            </a:r>
            <a:r>
              <a:rPr lang="zh-CN" altLang="en-US" dirty="0"/>
              <a:t>：多线程做累加操作</a:t>
            </a:r>
            <a:endParaRPr lang="en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F71D97-FA22-B089-8A14-7AEDA319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48" y="2591165"/>
            <a:ext cx="3528392" cy="13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30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35BE-75C1-024A-8D9D-3201342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衍生场景一：读写场景并发读取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43A1-AB42-5E44-8365-A6DA9DFD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C97F-082B-0E4B-B230-117B7AB85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FF43F-EEAC-C84D-82BE-5FA21F7E8885}"/>
              </a:ext>
            </a:extLst>
          </p:cNvPr>
          <p:cNvSpPr/>
          <p:nvPr/>
        </p:nvSpPr>
        <p:spPr>
          <a:xfrm>
            <a:off x="2249016" y="1129308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多个线程</a:t>
            </a:r>
            <a:r>
              <a:rPr lang="en-CN" b="1"/>
              <a:t>只会读取</a:t>
            </a:r>
            <a:r>
              <a:rPr lang="en-CN"/>
              <a:t>共享数据</a:t>
            </a:r>
          </a:p>
          <a:p>
            <a:pPr algn="ctr">
              <a:lnSpc>
                <a:spcPct val="150000"/>
              </a:lnSpc>
            </a:pPr>
            <a:r>
              <a:rPr lang="en-CN"/>
              <a:t>允许读者线程</a:t>
            </a:r>
            <a:r>
              <a:rPr lang="en-CN" b="1"/>
              <a:t>并发执行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6E82F-1303-1546-8162-F8086EC04159}"/>
              </a:ext>
            </a:extLst>
          </p:cNvPr>
          <p:cNvSpPr/>
          <p:nvPr/>
        </p:nvSpPr>
        <p:spPr>
          <a:xfrm>
            <a:off x="539552" y="206981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int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void reader(void)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local_var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void writer(void)</a:t>
            </a:r>
            <a:r>
              <a:rPr lang="zh-CN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shared_var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++;</a:t>
            </a:r>
            <a:endParaRPr lang="en-US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2A6A38-2CD1-8C48-82F6-87590CC42862}"/>
              </a:ext>
            </a:extLst>
          </p:cNvPr>
          <p:cNvGrpSpPr>
            <a:grpSpLocks noChangeAspect="1"/>
          </p:cNvGrpSpPr>
          <p:nvPr/>
        </p:nvGrpSpPr>
        <p:grpSpPr>
          <a:xfrm>
            <a:off x="5292080" y="2029750"/>
            <a:ext cx="3751021" cy="2706054"/>
            <a:chOff x="4709411" y="1278523"/>
            <a:chExt cx="5309048" cy="38300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3504B1-B009-3546-AA32-34F8321521F6}"/>
                </a:ext>
              </a:extLst>
            </p:cNvPr>
            <p:cNvSpPr/>
            <p:nvPr/>
          </p:nvSpPr>
          <p:spPr>
            <a:xfrm>
              <a:off x="6553200" y="1624012"/>
              <a:ext cx="2160240" cy="16561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0" name="组合 11">
              <a:extLst>
                <a:ext uri="{FF2B5EF4-FFF2-40B4-BE49-F238E27FC236}">
                  <a16:creationId xmlns:a16="http://schemas.microsoft.com/office/drawing/2014/main" id="{6698C396-E5B8-404C-8116-C3C63E64C55B}"/>
                </a:ext>
              </a:extLst>
            </p:cNvPr>
            <p:cNvGrpSpPr/>
            <p:nvPr/>
          </p:nvGrpSpPr>
          <p:grpSpPr>
            <a:xfrm>
              <a:off x="6454082" y="3591076"/>
              <a:ext cx="914400" cy="914400"/>
              <a:chOff x="2942911" y="3835579"/>
              <a:chExt cx="914400" cy="914400"/>
            </a:xfrm>
          </p:grpSpPr>
          <p:pic>
            <p:nvPicPr>
              <p:cNvPr id="11" name="图形 12" descr="用户">
                <a:extLst>
                  <a:ext uri="{FF2B5EF4-FFF2-40B4-BE49-F238E27FC236}">
                    <a16:creationId xmlns:a16="http://schemas.microsoft.com/office/drawing/2014/main" id="{CA47EEA4-1656-3D48-9C98-C9CA3DA87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42911" y="38355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文本框 13">
                <a:extLst>
                  <a:ext uri="{FF2B5EF4-FFF2-40B4-BE49-F238E27FC236}">
                    <a16:creationId xmlns:a16="http://schemas.microsoft.com/office/drawing/2014/main" id="{16E12652-8800-BC4B-90A7-B0474B8F073A}"/>
                  </a:ext>
                </a:extLst>
              </p:cNvPr>
              <p:cNvSpPr txBox="1"/>
              <p:nvPr/>
            </p:nvSpPr>
            <p:spPr>
              <a:xfrm>
                <a:off x="2942911" y="422565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 b="1" dirty="0"/>
              </a:p>
            </p:txBody>
          </p:sp>
        </p:grpSp>
        <p:grpSp>
          <p:nvGrpSpPr>
            <p:cNvPr id="13" name="组合 11">
              <a:extLst>
                <a:ext uri="{FF2B5EF4-FFF2-40B4-BE49-F238E27FC236}">
                  <a16:creationId xmlns:a16="http://schemas.microsoft.com/office/drawing/2014/main" id="{604E0E29-F5E2-B041-BA11-F1415DD513F4}"/>
                </a:ext>
              </a:extLst>
            </p:cNvPr>
            <p:cNvGrpSpPr/>
            <p:nvPr/>
          </p:nvGrpSpPr>
          <p:grpSpPr>
            <a:xfrm>
              <a:off x="7129265" y="3864935"/>
              <a:ext cx="914400" cy="914400"/>
              <a:chOff x="2942911" y="3835579"/>
              <a:chExt cx="914400" cy="914400"/>
            </a:xfrm>
          </p:grpSpPr>
          <p:pic>
            <p:nvPicPr>
              <p:cNvPr id="14" name="图形 12" descr="用户">
                <a:extLst>
                  <a:ext uri="{FF2B5EF4-FFF2-40B4-BE49-F238E27FC236}">
                    <a16:creationId xmlns:a16="http://schemas.microsoft.com/office/drawing/2014/main" id="{8FEAC32C-68EB-1240-BCE2-F1FF41BF4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42911" y="38355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文本框 13">
                <a:extLst>
                  <a:ext uri="{FF2B5EF4-FFF2-40B4-BE49-F238E27FC236}">
                    <a16:creationId xmlns:a16="http://schemas.microsoft.com/office/drawing/2014/main" id="{51BE343F-526D-5A47-9655-B78FF0140159}"/>
                  </a:ext>
                </a:extLst>
              </p:cNvPr>
              <p:cNvSpPr txBox="1"/>
              <p:nvPr/>
            </p:nvSpPr>
            <p:spPr>
              <a:xfrm>
                <a:off x="2942911" y="422565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 b="1" dirty="0"/>
              </a:p>
            </p:txBody>
          </p:sp>
        </p:grpSp>
        <p:grpSp>
          <p:nvGrpSpPr>
            <p:cNvPr id="16" name="组合 11">
              <a:extLst>
                <a:ext uri="{FF2B5EF4-FFF2-40B4-BE49-F238E27FC236}">
                  <a16:creationId xmlns:a16="http://schemas.microsoft.com/office/drawing/2014/main" id="{3CB86737-A4D9-EC4C-9499-BB13E1D8EA1F}"/>
                </a:ext>
              </a:extLst>
            </p:cNvPr>
            <p:cNvGrpSpPr/>
            <p:nvPr/>
          </p:nvGrpSpPr>
          <p:grpSpPr>
            <a:xfrm>
              <a:off x="7633321" y="3436081"/>
              <a:ext cx="914400" cy="914400"/>
              <a:chOff x="2942911" y="3835579"/>
              <a:chExt cx="914400" cy="914400"/>
            </a:xfrm>
          </p:grpSpPr>
          <p:pic>
            <p:nvPicPr>
              <p:cNvPr id="17" name="图形 12" descr="用户">
                <a:extLst>
                  <a:ext uri="{FF2B5EF4-FFF2-40B4-BE49-F238E27FC236}">
                    <a16:creationId xmlns:a16="http://schemas.microsoft.com/office/drawing/2014/main" id="{72165E73-F91D-4F49-8FBC-F951C10DB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42911" y="38355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文本框 13">
                <a:extLst>
                  <a:ext uri="{FF2B5EF4-FFF2-40B4-BE49-F238E27FC236}">
                    <a16:creationId xmlns:a16="http://schemas.microsoft.com/office/drawing/2014/main" id="{7E697F21-DDBA-7C40-AF9F-2604BB12240B}"/>
                  </a:ext>
                </a:extLst>
              </p:cNvPr>
              <p:cNvSpPr txBox="1"/>
              <p:nvPr/>
            </p:nvSpPr>
            <p:spPr>
              <a:xfrm>
                <a:off x="2942911" y="422565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 b="1" dirty="0"/>
              </a:p>
            </p:txBody>
          </p:sp>
        </p:grpSp>
        <p:grpSp>
          <p:nvGrpSpPr>
            <p:cNvPr id="19" name="组合 11">
              <a:extLst>
                <a:ext uri="{FF2B5EF4-FFF2-40B4-BE49-F238E27FC236}">
                  <a16:creationId xmlns:a16="http://schemas.microsoft.com/office/drawing/2014/main" id="{6AD3A298-5998-6249-9F71-8C09E1149E42}"/>
                </a:ext>
              </a:extLst>
            </p:cNvPr>
            <p:cNvGrpSpPr/>
            <p:nvPr/>
          </p:nvGrpSpPr>
          <p:grpSpPr>
            <a:xfrm>
              <a:off x="6924093" y="3256001"/>
              <a:ext cx="914400" cy="914400"/>
              <a:chOff x="2942911" y="3835579"/>
              <a:chExt cx="914400" cy="914400"/>
            </a:xfrm>
          </p:grpSpPr>
          <p:pic>
            <p:nvPicPr>
              <p:cNvPr id="20" name="图形 12" descr="用户">
                <a:extLst>
                  <a:ext uri="{FF2B5EF4-FFF2-40B4-BE49-F238E27FC236}">
                    <a16:creationId xmlns:a16="http://schemas.microsoft.com/office/drawing/2014/main" id="{4ECB933A-61F0-264F-B571-A0B377DD4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42911" y="38355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文本框 13">
                <a:extLst>
                  <a:ext uri="{FF2B5EF4-FFF2-40B4-BE49-F238E27FC236}">
                    <a16:creationId xmlns:a16="http://schemas.microsoft.com/office/drawing/2014/main" id="{0DD3A879-AFA6-3346-9E02-5E8AD0D96F22}"/>
                  </a:ext>
                </a:extLst>
              </p:cNvPr>
              <p:cNvSpPr txBox="1"/>
              <p:nvPr/>
            </p:nvSpPr>
            <p:spPr>
              <a:xfrm>
                <a:off x="2942911" y="422565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A0F0B7-3E23-D845-831E-3C36312ACA2B}"/>
                </a:ext>
              </a:extLst>
            </p:cNvPr>
            <p:cNvSpPr txBox="1"/>
            <p:nvPr/>
          </p:nvSpPr>
          <p:spPr>
            <a:xfrm>
              <a:off x="7194738" y="172272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CN"/>
                <a:t>公告栏</a:t>
              </a:r>
              <a:endParaRPr lang="en-CN"/>
            </a:p>
          </p:txBody>
        </p:sp>
        <p:pic>
          <p:nvPicPr>
            <p:cNvPr id="23" name="Picture 22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22A7A1DE-BE08-F74E-A718-65613FA15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001" y="2367663"/>
              <a:ext cx="847713" cy="1043055"/>
            </a:xfrm>
            <a:prstGeom prst="rect">
              <a:avLst/>
            </a:prstGeom>
          </p:spPr>
        </p:pic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44AE109-21CB-9F48-93B1-3F5120DF70FA}"/>
                </a:ext>
              </a:extLst>
            </p:cNvPr>
            <p:cNvSpPr/>
            <p:nvPr/>
          </p:nvSpPr>
          <p:spPr>
            <a:xfrm>
              <a:off x="4709411" y="1278523"/>
              <a:ext cx="1523020" cy="923251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+mn-ea"/>
                </a:rPr>
                <a:t>这个公告栏要撤走了</a:t>
              </a:r>
              <a:endParaRPr lang="en-US" altLang="zh-CN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8C3E2B2E-DAD3-1D41-B986-2E587EEE4C6B}"/>
                </a:ext>
              </a:extLst>
            </p:cNvPr>
            <p:cNvSpPr/>
            <p:nvPr/>
          </p:nvSpPr>
          <p:spPr>
            <a:xfrm>
              <a:off x="8495439" y="3436081"/>
              <a:ext cx="1523020" cy="923251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dirty="0">
                  <a:solidFill>
                    <a:schemeClr val="tx1"/>
                  </a:solidFill>
                  <a:latin typeface="+mn-ea"/>
                </a:rPr>
                <a:t>不拥挤，大家一起看</a:t>
              </a:r>
              <a:endParaRPr lang="en-CN" altLang="zh-CN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DA0C9B-FCD4-CA48-B93E-E37CA7D90AE4}"/>
                </a:ext>
              </a:extLst>
            </p:cNvPr>
            <p:cNvSpPr/>
            <p:nvPr/>
          </p:nvSpPr>
          <p:spPr>
            <a:xfrm>
              <a:off x="7263299" y="473923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latin typeface="Courier" pitchFamily="2" charset="0"/>
                </a:rPr>
                <a:t>读者</a:t>
              </a:r>
              <a:endParaRPr lang="en-C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F29428-FDBE-4C4A-8D4F-856099AB34F7}"/>
                </a:ext>
              </a:extLst>
            </p:cNvPr>
            <p:cNvSpPr/>
            <p:nvPr/>
          </p:nvSpPr>
          <p:spPr>
            <a:xfrm>
              <a:off x="4853691" y="339194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CN"/>
                <a:t>写</a:t>
              </a:r>
              <a:r>
                <a:rPr lang="zh-CN" altLang="en-US"/>
                <a:t>者</a:t>
              </a:r>
              <a:endParaRPr lang="en-C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3B4BB5E-0B2C-724D-87D8-80FC16C5C370}"/>
              </a:ext>
            </a:extLst>
          </p:cNvPr>
          <p:cNvSpPr/>
          <p:nvPr/>
        </p:nvSpPr>
        <p:spPr>
          <a:xfrm>
            <a:off x="6228184" y="481186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回顾</a:t>
            </a:r>
            <a:r>
              <a:rPr lang="zh-CN" altLang="en-US"/>
              <a:t>：公告栏问题</a:t>
            </a:r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3D7A41-80AB-C547-96EF-FF73D625A42C}"/>
              </a:ext>
            </a:extLst>
          </p:cNvPr>
          <p:cNvSpPr/>
          <p:nvPr/>
        </p:nvSpPr>
        <p:spPr>
          <a:xfrm>
            <a:off x="427039" y="4585692"/>
            <a:ext cx="4572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使用</a:t>
            </a:r>
            <a:r>
              <a:rPr lang="en-CN" b="1"/>
              <a:t>读写锁</a:t>
            </a:r>
            <a:r>
              <a:rPr lang="en-CN"/>
              <a:t>提升读者并行度</a:t>
            </a:r>
          </a:p>
        </p:txBody>
      </p:sp>
    </p:spTree>
    <p:extLst>
      <p:ext uri="{BB962C8B-B14F-4D97-AF65-F5344CB8AC3E}">
        <p14:creationId xmlns:p14="http://schemas.microsoft.com/office/powerpoint/2010/main" val="1227261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35BE-75C1-024A-8D9D-3201342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场景二：条件等待与唤醒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43A1-AB42-5E44-8365-A6DA9DFD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C97F-082B-0E4B-B230-117B7AB85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CA491A-283F-D847-9358-04C55E32BAEA}"/>
              </a:ext>
            </a:extLst>
          </p:cNvPr>
          <p:cNvSpPr/>
          <p:nvPr/>
        </p:nvSpPr>
        <p:spPr>
          <a:xfrm>
            <a:off x="635224" y="1962068"/>
            <a:ext cx="6984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void thread_1(void)</a:t>
            </a:r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doing_something; </a:t>
            </a:r>
            <a:r>
              <a:rPr lang="en-US">
                <a:solidFill>
                  <a:srgbClr val="00B050"/>
                </a:solidFill>
                <a:latin typeface="Menlo" panose="020B0609030804020204" pitchFamily="49" charset="0"/>
              </a:rPr>
              <a:t>/* 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完成当前线程的工作 *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notify_thread_2; </a:t>
            </a:r>
            <a:r>
              <a:rPr lang="en-US">
                <a:solidFill>
                  <a:srgbClr val="00B050"/>
                </a:solidFill>
                <a:latin typeface="Menlo" panose="020B0609030804020204" pitchFamily="49" charset="0"/>
              </a:rPr>
              <a:t>/* 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通知线程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完成 *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void thread_2(void)</a:t>
            </a:r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if (thread_1_not_finish)</a:t>
            </a:r>
          </a:p>
          <a:p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wait; </a:t>
            </a:r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>
                <a:solidFill>
                  <a:srgbClr val="00B050"/>
                </a:solidFill>
                <a:latin typeface="Menlo" panose="020B0609030804020204" pitchFamily="49" charset="0"/>
              </a:rPr>
              <a:t>/* 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等待线程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1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完成其工作 *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zh-CN" alt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doing_something; </a:t>
            </a:r>
            <a:r>
              <a:rPr lang="en-US">
                <a:solidFill>
                  <a:srgbClr val="00B050"/>
                </a:solidFill>
                <a:latin typeface="Menlo" panose="020B0609030804020204" pitchFamily="49" charset="0"/>
              </a:rPr>
              <a:t>/* 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完成线程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Menlo" panose="020B0609030804020204" pitchFamily="49" charset="0"/>
              </a:rPr>
              <a:t>的工作 *</a:t>
            </a:r>
            <a:r>
              <a:rPr lang="en-US" altLang="zh-CN">
                <a:solidFill>
                  <a:srgbClr val="00B050"/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E2194-6992-0540-860F-5C7B9586189E}"/>
              </a:ext>
            </a:extLst>
          </p:cNvPr>
          <p:cNvSpPr/>
          <p:nvPr/>
        </p:nvSpPr>
        <p:spPr>
          <a:xfrm>
            <a:off x="2249016" y="1061626"/>
            <a:ext cx="4572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线程等待某条件时</a:t>
            </a:r>
            <a:r>
              <a:rPr lang="en-CN" b="1"/>
              <a:t>睡眠</a:t>
            </a:r>
          </a:p>
          <a:p>
            <a:pPr algn="ctr">
              <a:lnSpc>
                <a:spcPct val="150000"/>
              </a:lnSpc>
            </a:pPr>
            <a:r>
              <a:rPr lang="en-CN"/>
              <a:t>达成该条件后</a:t>
            </a:r>
            <a:r>
              <a:rPr lang="en-CN" b="1"/>
              <a:t>唤醒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7A05CF-E019-F44A-A861-6CF126AC8652}"/>
              </a:ext>
            </a:extLst>
          </p:cNvPr>
          <p:cNvSpPr/>
          <p:nvPr/>
        </p:nvSpPr>
        <p:spPr>
          <a:xfrm>
            <a:off x="427039" y="4585692"/>
            <a:ext cx="4572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使用</a:t>
            </a:r>
            <a:r>
              <a:rPr lang="en-CN" b="1"/>
              <a:t>条件变量</a:t>
            </a:r>
            <a:r>
              <a:rPr lang="en-CN"/>
              <a:t>完成线程睡眠</a:t>
            </a:r>
            <a:r>
              <a:rPr lang="en-US" altLang="zh-CN"/>
              <a:t>/</a:t>
            </a:r>
            <a:r>
              <a:rPr lang="zh-CN" altLang="en-US"/>
              <a:t>唤醒</a:t>
            </a:r>
            <a:endParaRPr lang="en-CN"/>
          </a:p>
        </p:txBody>
      </p:sp>
      <p:pic>
        <p:nvPicPr>
          <p:cNvPr id="15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CE3EB0B-84A5-A221-C2C1-4324EBB6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25" y="2361415"/>
            <a:ext cx="863944" cy="1082203"/>
          </a:xfrm>
          <a:prstGeom prst="rect">
            <a:avLst/>
          </a:prstGeom>
        </p:spPr>
      </p:pic>
      <p:pic>
        <p:nvPicPr>
          <p:cNvPr id="16" name="Picture 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53D851EB-A9E5-4486-10A4-874FC7DB4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75811"/>
            <a:ext cx="847713" cy="1043055"/>
          </a:xfrm>
          <a:prstGeom prst="rect">
            <a:avLst/>
          </a:prstGeom>
        </p:spPr>
      </p:pic>
      <p:pic>
        <p:nvPicPr>
          <p:cNvPr id="17" name="图片 5">
            <a:extLst>
              <a:ext uri="{FF2B5EF4-FFF2-40B4-BE49-F238E27FC236}">
                <a16:creationId xmlns:a16="http://schemas.microsoft.com/office/drawing/2014/main" id="{26154507-AE30-1BF7-BA59-089A9E912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81" y="2137179"/>
            <a:ext cx="720321" cy="720321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3C68AC5F-E1DA-CADA-5789-DCAB3C522EF4}"/>
              </a:ext>
            </a:extLst>
          </p:cNvPr>
          <p:cNvSpPr/>
          <p:nvPr/>
        </p:nvSpPr>
        <p:spPr>
          <a:xfrm>
            <a:off x="5971363" y="3328406"/>
            <a:ext cx="3297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举例：快递员（</a:t>
            </a:r>
            <a:r>
              <a:rPr lang="en-US" altLang="zh-CN" sz="1400" dirty="0"/>
              <a:t>thread_2)</a:t>
            </a:r>
            <a:r>
              <a:rPr lang="zh-CN" altLang="en-US" sz="1400" dirty="0"/>
              <a:t>等取件电话，客户（</a:t>
            </a:r>
            <a:r>
              <a:rPr lang="en-US" altLang="zh-CN" sz="1400"/>
              <a:t>thread_1)</a:t>
            </a:r>
            <a:r>
              <a:rPr lang="zh-CN" altLang="en-US" sz="1400" dirty="0"/>
              <a:t>打包后通知快递员。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69634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35BE-75C1-024A-8D9D-3201342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场景三：多资源协调管理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43A1-AB42-5E44-8365-A6DA9DFD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C97F-082B-0E4B-B230-117B7AB85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332EB-3D3F-234D-954B-F4DA64A1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124662"/>
            <a:ext cx="3600400" cy="2307153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69841906-DA8C-764A-B799-E5A0C12D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04339"/>
            <a:ext cx="547797" cy="547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631B48-BC9F-E94B-92B9-3667CA5E0491}"/>
              </a:ext>
            </a:extLst>
          </p:cNvPr>
          <p:cNvSpPr/>
          <p:nvPr/>
        </p:nvSpPr>
        <p:spPr>
          <a:xfrm>
            <a:off x="457200" y="1950909"/>
            <a:ext cx="57233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void producer_thread(void) {</a:t>
            </a:r>
          </a:p>
          <a:p>
            <a:pPr lvl="1"/>
            <a:r>
              <a:rPr lang="en-US">
                <a:solidFill>
                  <a:srgbClr val="C00000"/>
                </a:solidFill>
                <a:latin typeface="Menlo" panose="020B0609030804020204" pitchFamily="49" charset="0"/>
              </a:rPr>
              <a:t>release_resource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(shared_resources);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notify_waiters;</a:t>
            </a:r>
          </a:p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void consumer_thread(void) 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if (not_have_resources)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wait;</a:t>
            </a:r>
            <a:endParaRPr lang="en-US" altLang="zh-CN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C00000"/>
                </a:solidFill>
                <a:latin typeface="Menlo" panose="020B0609030804020204" pitchFamily="49" charset="0"/>
              </a:rPr>
              <a:t>consume_resource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(resource);</a:t>
            </a:r>
            <a:endParaRPr lang="en-US" altLang="zh-CN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7A318-CE0B-2B44-9C36-933E0D0E6DDE}"/>
              </a:ext>
            </a:extLst>
          </p:cNvPr>
          <p:cNvSpPr/>
          <p:nvPr/>
        </p:nvSpPr>
        <p:spPr>
          <a:xfrm>
            <a:off x="2249016" y="1061626"/>
            <a:ext cx="4572000" cy="8739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多个资源可以被多个线程</a:t>
            </a:r>
            <a:r>
              <a:rPr lang="en-CN" b="1"/>
              <a:t>消耗或释放</a:t>
            </a:r>
          </a:p>
          <a:p>
            <a:pPr algn="ctr">
              <a:lnSpc>
                <a:spcPct val="150000"/>
              </a:lnSpc>
            </a:pPr>
            <a:r>
              <a:rPr lang="en-CN"/>
              <a:t>正确协同线程获取资源或等待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FA951-90B0-FF4C-844C-43184DA5D942}"/>
              </a:ext>
            </a:extLst>
          </p:cNvPr>
          <p:cNvSpPr/>
          <p:nvPr/>
        </p:nvSpPr>
        <p:spPr>
          <a:xfrm>
            <a:off x="5779001" y="462856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/>
              <a:t>回顾</a:t>
            </a:r>
            <a:r>
              <a:rPr lang="zh-CN" altLang="en-US" dirty="0"/>
              <a:t>：</a:t>
            </a:r>
            <a:r>
              <a:rPr lang="zh-CN" altLang="en-US" dirty="0">
                <a:highlight>
                  <a:srgbClr val="FFFF00"/>
                </a:highlight>
              </a:rPr>
              <a:t>生产者消费者</a:t>
            </a:r>
            <a:r>
              <a:rPr lang="zh-CN" altLang="en-US" dirty="0"/>
              <a:t>之间协同</a:t>
            </a:r>
            <a:endParaRPr lang="en-US" altLang="zh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90B002-DB19-D443-967C-8F886675A26F}"/>
              </a:ext>
            </a:extLst>
          </p:cNvPr>
          <p:cNvSpPr/>
          <p:nvPr/>
        </p:nvSpPr>
        <p:spPr>
          <a:xfrm>
            <a:off x="427039" y="4585692"/>
            <a:ext cx="4572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/>
              <a:t>使用</a:t>
            </a:r>
            <a:r>
              <a:rPr lang="en-CN" b="1"/>
              <a:t>信号量</a:t>
            </a:r>
            <a:r>
              <a:rPr lang="en-CN"/>
              <a:t>完成资源管理与线程协同</a:t>
            </a:r>
          </a:p>
        </p:txBody>
      </p:sp>
    </p:spTree>
    <p:extLst>
      <p:ext uri="{BB962C8B-B14F-4D97-AF65-F5344CB8AC3E}">
        <p14:creationId xmlns:p14="http://schemas.microsoft.com/office/powerpoint/2010/main" val="3488289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场景与同步原语总结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F51252-50C5-1E49-BDC2-E54FAA0FF686}"/>
              </a:ext>
            </a:extLst>
          </p:cNvPr>
          <p:cNvGraphicFramePr>
            <a:graphicFrameLocks noGrp="1"/>
          </p:cNvGraphicFramePr>
          <p:nvPr/>
        </p:nvGraphicFramePr>
        <p:xfrm>
          <a:off x="534379" y="1129308"/>
          <a:ext cx="8075241" cy="373712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691747">
                  <a:extLst>
                    <a:ext uri="{9D8B030D-6E8A-4147-A177-3AD203B41FA5}">
                      <a16:colId xmlns:a16="http://schemas.microsoft.com/office/drawing/2014/main" val="3432491353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2333092894"/>
                    </a:ext>
                  </a:extLst>
                </a:gridCol>
                <a:gridCol w="2691747">
                  <a:extLst>
                    <a:ext uri="{9D8B030D-6E8A-4147-A177-3AD203B41FA5}">
                      <a16:colId xmlns:a16="http://schemas.microsoft.com/office/drawing/2014/main" val="629810277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同步原语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>
                          <a:effectLst/>
                        </a:rPr>
                        <a:t>使用场景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020337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互斥锁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保证对共享资源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互斥访问</a:t>
                      </a:r>
                      <a:endParaRPr lang="zh-CN" altLang="en-US" sz="16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场景一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共享资源互斥访问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38639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读写锁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允许读者线程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并发读取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共享资源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衍生场景一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读写场景并发读取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211154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条件变量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提供线程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睡眠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与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唤醒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机制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场景二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条件等待与唤醒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173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000000"/>
                          </a:solidFill>
                          <a:effectLst/>
                        </a:rPr>
                        <a:t>信号量</a:t>
                      </a:r>
                      <a:endParaRPr lang="zh-CN" altLang="en-US" sz="1800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协调</a:t>
                      </a: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有限数量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资源</a:t>
                      </a:r>
                      <a:br>
                        <a:rPr lang="en-US" altLang="zh-CN" sz="16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的消耗与释放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>
                          <a:solidFill>
                            <a:srgbClr val="000000"/>
                          </a:solidFill>
                          <a:effectLst/>
                        </a:rPr>
                        <a:t>场景三</a:t>
                      </a:r>
                      <a:br>
                        <a:rPr lang="en-US" altLang="zh-CN" sz="1600" b="1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zh-CN" altLang="en-US" sz="1600" b="0">
                          <a:solidFill>
                            <a:srgbClr val="000000"/>
                          </a:solidFill>
                          <a:effectLst/>
                        </a:rPr>
                        <a:t>多资源协调管理</a:t>
                      </a:r>
                      <a:endParaRPr lang="zh-CN" altLang="en-US" sz="16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00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3073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互斥锁</a:t>
            </a:r>
            <a:r>
              <a:rPr lang="zh-CN" altLang="en-US"/>
              <a:t> </a:t>
            </a:r>
            <a:r>
              <a:rPr lang="en-US" altLang="zh-CN"/>
              <a:t>vs</a:t>
            </a:r>
            <a:r>
              <a:rPr lang="zh-CN" altLang="en-US"/>
              <a:t> 读写锁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CF3-1910-8C46-A7DA-E02DA3D31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/>
              <a:t>读写锁为特定场景</a:t>
            </a:r>
            <a:r>
              <a:rPr lang="zh-CN" altLang="en-US"/>
              <a:t>（衍生场景一）</a:t>
            </a:r>
            <a:r>
              <a:rPr lang="en-CN"/>
              <a:t>下提升读者并行度</a:t>
            </a:r>
          </a:p>
          <a:p>
            <a:r>
              <a:rPr lang="en-CN"/>
              <a:t>衍生场景一直接使用互斥锁</a:t>
            </a:r>
          </a:p>
          <a:p>
            <a:pPr lvl="1"/>
            <a:r>
              <a:rPr lang="en-CN"/>
              <a:t>也可以保证正确性</a:t>
            </a:r>
          </a:p>
          <a:p>
            <a:pPr lvl="1"/>
            <a:r>
              <a:rPr lang="en-CN"/>
              <a:t>读者之间不能并发执行</a:t>
            </a:r>
          </a:p>
          <a:p>
            <a:r>
              <a:rPr lang="en-CN"/>
              <a:t>特定场景下的性能优化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488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互斥锁</a:t>
            </a:r>
            <a:r>
              <a:rPr lang="zh-CN" altLang="en-US"/>
              <a:t> </a:t>
            </a:r>
            <a:r>
              <a:rPr lang="en-US" altLang="zh-CN"/>
              <a:t>vs</a:t>
            </a:r>
            <a:r>
              <a:rPr lang="zh-CN" altLang="en-US"/>
              <a:t> 条件变量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B888F4-4577-B84C-8B49-D5B0652A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/>
          </a:bodyPr>
          <a:lstStyle/>
          <a:p>
            <a:r>
              <a:rPr lang="zh-CN" altLang="en-US" dirty="0"/>
              <a:t>面向</a:t>
            </a:r>
            <a:r>
              <a:rPr lang="en-CN"/>
              <a:t>不同场景</a:t>
            </a:r>
            <a:r>
              <a:rPr lang="zh-CN" altLang="en-US" dirty="0"/>
              <a:t>（正交）</a:t>
            </a:r>
            <a:endParaRPr lang="en-CN"/>
          </a:p>
          <a:p>
            <a:pPr lvl="1"/>
            <a:r>
              <a:rPr lang="en-CN"/>
              <a:t>互斥锁</a:t>
            </a:r>
            <a:r>
              <a:rPr lang="zh-CN" altLang="en-US" dirty="0"/>
              <a:t>：互斥访问</a:t>
            </a:r>
            <a:endParaRPr lang="en-US" altLang="zh-CN" dirty="0"/>
          </a:p>
          <a:p>
            <a:pPr lvl="1"/>
            <a:r>
              <a:rPr lang="zh-CN" altLang="en-US" dirty="0"/>
              <a:t>条件变量：条件等待与唤醒</a:t>
            </a:r>
            <a:endParaRPr lang="en-US" altLang="zh-CN" dirty="0"/>
          </a:p>
          <a:p>
            <a:endParaRPr lang="en-US" dirty="0"/>
          </a:p>
          <a:p>
            <a:r>
              <a:rPr lang="en-CN"/>
              <a:t>条件变量</a:t>
            </a:r>
            <a:r>
              <a:rPr lang="zh-CN" altLang="en-US" dirty="0"/>
              <a:t>通常</a:t>
            </a:r>
            <a:r>
              <a:rPr lang="en-CN"/>
              <a:t>需要搭配互斥锁使用</a:t>
            </a:r>
          </a:p>
          <a:p>
            <a:pPr lvl="1"/>
            <a:r>
              <a:rPr lang="en-CN"/>
              <a:t>互斥锁中也可以使用条件变量避免循环等待</a:t>
            </a:r>
          </a:p>
        </p:txBody>
      </p:sp>
    </p:spTree>
    <p:extLst>
      <p:ext uri="{BB962C8B-B14F-4D97-AF65-F5344CB8AC3E}">
        <p14:creationId xmlns:p14="http://schemas.microsoft.com/office/powerpoint/2010/main" val="20817548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互斥锁</a:t>
            </a:r>
            <a:r>
              <a:rPr lang="zh-CN" altLang="en-US"/>
              <a:t> </a:t>
            </a:r>
            <a:r>
              <a:rPr lang="en-US" altLang="zh-CN"/>
              <a:t>vs</a:t>
            </a:r>
            <a:r>
              <a:rPr lang="zh-CN" altLang="en-US"/>
              <a:t> 信号量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B888F4-4577-B84C-8B49-D5B0652A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975829"/>
          </a:xfrm>
        </p:spPr>
        <p:txBody>
          <a:bodyPr>
            <a:normAutofit fontScale="92500" lnSpcReduction="10000"/>
          </a:bodyPr>
          <a:lstStyle/>
          <a:p>
            <a:r>
              <a:rPr lang="en-CN"/>
              <a:t>互斥锁与二元信号量</a:t>
            </a:r>
          </a:p>
          <a:p>
            <a:pPr lvl="1"/>
            <a:r>
              <a:rPr lang="en-CN"/>
              <a:t>功能基本一致</a:t>
            </a:r>
            <a:r>
              <a:rPr lang="zh-CN" altLang="en-US" dirty="0"/>
              <a:t>，二元信号量可以实现互斥</a:t>
            </a:r>
            <a:endParaRPr lang="en-US" altLang="zh-CN" dirty="0"/>
          </a:p>
          <a:p>
            <a:pPr lvl="1"/>
            <a:r>
              <a:rPr lang="en-CN"/>
              <a:t>语义差别</a:t>
            </a:r>
            <a:r>
              <a:rPr lang="zh-CN" altLang="en-US" dirty="0"/>
              <a:t>：二元信号量可以</a:t>
            </a:r>
            <a:r>
              <a:rPr lang="zh-CN" altLang="en-US" b="1" dirty="0"/>
              <a:t>由不同的线程</a:t>
            </a:r>
            <a:r>
              <a:rPr lang="zh-CN" altLang="en-US" dirty="0"/>
              <a:t>获取</a:t>
            </a:r>
            <a:r>
              <a:rPr lang="en-US" altLang="zh-CN" dirty="0"/>
              <a:t>/</a:t>
            </a:r>
            <a:r>
              <a:rPr lang="zh-CN" altLang="en-US" dirty="0"/>
              <a:t>释放。互斥锁语义上只能</a:t>
            </a:r>
            <a:r>
              <a:rPr lang="zh-CN" altLang="en-US" b="1" dirty="0"/>
              <a:t>由同一个线程</a:t>
            </a:r>
            <a:r>
              <a:rPr lang="zh-CN" altLang="en-US" dirty="0"/>
              <a:t>获取与释放</a:t>
            </a:r>
            <a:endParaRPr lang="en-US" altLang="zh-CN" dirty="0"/>
          </a:p>
          <a:p>
            <a:pPr lvl="1"/>
            <a:r>
              <a:rPr lang="zh-CN" altLang="en-US" dirty="0"/>
              <a:t>保护资源互斥场景，推荐使用互斥锁（方便优化）</a:t>
            </a:r>
            <a:endParaRPr lang="en-US" altLang="zh-CN" dirty="0"/>
          </a:p>
          <a:p>
            <a:r>
              <a:rPr lang="zh-CN" altLang="en-US" dirty="0"/>
              <a:t>互斥锁与计数信号量</a:t>
            </a:r>
            <a:endParaRPr lang="en-US" altLang="zh-CN" dirty="0"/>
          </a:p>
          <a:p>
            <a:pPr lvl="1"/>
            <a:r>
              <a:rPr lang="en-CN"/>
              <a:t>应对不同场景</a:t>
            </a:r>
            <a:endParaRPr lang="en-US" dirty="0"/>
          </a:p>
          <a:p>
            <a:pPr lvl="2"/>
            <a:r>
              <a:rPr lang="zh-CN" altLang="en-US" dirty="0"/>
              <a:t>互斥锁控制对唯一资源的互斥访问（即临界区）</a:t>
            </a:r>
            <a:endParaRPr lang="en-US" altLang="zh-CN" dirty="0"/>
          </a:p>
          <a:p>
            <a:pPr lvl="2"/>
            <a:r>
              <a:rPr lang="zh-CN" altLang="en-US" dirty="0"/>
              <a:t>计数信号量控制多个线程对多个资源的获取与释放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3323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833-68B6-AA4B-B635-1C1182A8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条件变量 </a:t>
            </a:r>
            <a:r>
              <a:rPr lang="en-US" altLang="zh-CN"/>
              <a:t>vs</a:t>
            </a:r>
            <a:r>
              <a:rPr lang="zh-CN" altLang="en-US"/>
              <a:t> 信号量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9435-AB77-C143-8EC6-FB05A5C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DC1E-4978-E24E-A21B-66BBA268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99833-EE41-2440-89D3-3A1466F39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</p:spPr>
        <p:txBody>
          <a:bodyPr>
            <a:normAutofit lnSpcReduction="10000"/>
          </a:bodyPr>
          <a:lstStyle/>
          <a:p>
            <a:r>
              <a:rPr lang="en-CN"/>
              <a:t>提供了类似的接口</a:t>
            </a:r>
          </a:p>
          <a:p>
            <a:r>
              <a:rPr lang="en-CN"/>
              <a:t>抽象层级的区别</a:t>
            </a:r>
          </a:p>
          <a:p>
            <a:pPr lvl="1"/>
            <a:r>
              <a:rPr lang="en-CN"/>
              <a:t>条件变量</a:t>
            </a:r>
            <a:endParaRPr lang="en-US"/>
          </a:p>
          <a:p>
            <a:pPr lvl="2"/>
            <a:r>
              <a:rPr lang="zh-CN" altLang="en-US"/>
              <a:t>更底层，提供睡眠唤醒机制</a:t>
            </a:r>
            <a:endParaRPr lang="en-US" altLang="zh-CN"/>
          </a:p>
          <a:p>
            <a:pPr lvl="2"/>
            <a:r>
              <a:rPr lang="zh-CN" altLang="en-US"/>
              <a:t>适用范围更广</a:t>
            </a:r>
            <a:endParaRPr lang="en-US" altLang="zh-CN"/>
          </a:p>
          <a:p>
            <a:pPr lvl="1"/>
            <a:r>
              <a:rPr lang="zh-CN" altLang="en-US"/>
              <a:t>信号量</a:t>
            </a:r>
            <a:endParaRPr lang="en-US" altLang="zh-CN"/>
          </a:p>
          <a:p>
            <a:pPr lvl="2"/>
            <a:r>
              <a:rPr lang="zh-CN" altLang="en-US"/>
              <a:t>针对具体的场景：提供对</a:t>
            </a:r>
            <a:r>
              <a:rPr lang="zh-CN" altLang="en-US" b="1"/>
              <a:t>有限资源</a:t>
            </a:r>
            <a:r>
              <a:rPr lang="zh-CN" altLang="en-US"/>
              <a:t>的管理</a:t>
            </a:r>
            <a:endParaRPr lang="en-US" altLang="zh-CN"/>
          </a:p>
          <a:p>
            <a:pPr lvl="2"/>
            <a:r>
              <a:rPr lang="zh-CN" altLang="en-US"/>
              <a:t>可以使用</a:t>
            </a:r>
            <a:r>
              <a:rPr lang="zh-CN" altLang="en-US" b="1"/>
              <a:t>条件变量</a:t>
            </a:r>
            <a:r>
              <a:rPr lang="en-US" altLang="zh-CN" b="1"/>
              <a:t>+</a:t>
            </a:r>
            <a:r>
              <a:rPr lang="zh-CN" altLang="en-US" b="1"/>
              <a:t>互斥锁</a:t>
            </a:r>
            <a:r>
              <a:rPr lang="en-US" altLang="zh-CN" b="1"/>
              <a:t>+</a:t>
            </a:r>
            <a:r>
              <a:rPr lang="zh-CN" altLang="en-US" b="1"/>
              <a:t>计数器</a:t>
            </a:r>
            <a:r>
              <a:rPr lang="zh-CN" altLang="en-US"/>
              <a:t>实现信号量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71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35053</TotalTime>
  <Words>11664</Words>
  <Application>Microsoft Macintosh PowerPoint</Application>
  <PresentationFormat>全屏显示(16:10)</PresentationFormat>
  <Paragraphs>2083</Paragraphs>
  <Slides>139</Slides>
  <Notes>45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139</vt:i4>
      </vt:variant>
    </vt:vector>
  </HeadingPairs>
  <TitlesOfParts>
    <vt:vector size="152" baseType="lpstr">
      <vt:lpstr>DengXian</vt:lpstr>
      <vt:lpstr>微软雅黑</vt:lpstr>
      <vt:lpstr>Linux Libertine</vt:lpstr>
      <vt:lpstr>Arial</vt:lpstr>
      <vt:lpstr>Calibri</vt:lpstr>
      <vt:lpstr>Consolas</vt:lpstr>
      <vt:lpstr>Courier</vt:lpstr>
      <vt:lpstr>Helvetica Neue</vt:lpstr>
      <vt:lpstr>Menlo</vt:lpstr>
      <vt:lpstr>Times New Roman</vt:lpstr>
      <vt:lpstr>Wingdings</vt:lpstr>
      <vt:lpstr>Office 主题​​</vt:lpstr>
      <vt:lpstr>1_Office 主题​​</vt:lpstr>
      <vt:lpstr>同步原语</vt:lpstr>
      <vt:lpstr>版权声明</vt:lpstr>
      <vt:lpstr>回顾：进程间通信IPC</vt:lpstr>
      <vt:lpstr>IPC的基本功能目标</vt:lpstr>
      <vt:lpstr>常见IPC的类型</vt:lpstr>
      <vt:lpstr>简单IPC的两个阶段</vt:lpstr>
      <vt:lpstr>示例：共享内存通信</vt:lpstr>
      <vt:lpstr>基于共享内存的生产者消费者问题实现</vt:lpstr>
      <vt:lpstr>基于共享内存的生产者消费者问题实现</vt:lpstr>
      <vt:lpstr>简单IPC数据传递的两种方法</vt:lpstr>
      <vt:lpstr>两种数据传递方法的对比</vt:lpstr>
      <vt:lpstr>简单IPC的通知机制</vt:lpstr>
      <vt:lpstr>大纲</vt:lpstr>
      <vt:lpstr>思考：多个生产者会怎么样？</vt:lpstr>
      <vt:lpstr>多核不是免费的午餐</vt:lpstr>
      <vt:lpstr>并发带来的同步问题：竞争条件</vt:lpstr>
      <vt:lpstr>多线程计数实例</vt:lpstr>
      <vt:lpstr>多线程计数中的数据竞争</vt:lpstr>
      <vt:lpstr>生产者消费者编程</vt:lpstr>
      <vt:lpstr>竞争条件 Race Condition</vt:lpstr>
      <vt:lpstr>生产者消费者问题的基础实现</vt:lpstr>
      <vt:lpstr>生产者消费者问题的基础实现</vt:lpstr>
      <vt:lpstr>生产者消费者问题方案</vt:lpstr>
      <vt:lpstr>多生产者消费者问题</vt:lpstr>
      <vt:lpstr>编程抽象：临界区（Critical Section）</vt:lpstr>
      <vt:lpstr>通过同步原语实现临界区抽象</vt:lpstr>
      <vt:lpstr>互斥锁</vt:lpstr>
      <vt:lpstr>互斥锁的接口：拿锁和放锁</vt:lpstr>
      <vt:lpstr>用互斥锁解决多生产者消费者问题</vt:lpstr>
      <vt:lpstr>用互斥锁解决多生产者消费者问题</vt:lpstr>
      <vt:lpstr>用互斥锁解决多生产者消费者问题</vt:lpstr>
      <vt:lpstr>用互斥锁解决多生产者消费者问题</vt:lpstr>
      <vt:lpstr>用互斥锁解决多线程计数问题</vt:lpstr>
      <vt:lpstr>思考题：这样改写代码正确吗？</vt:lpstr>
      <vt:lpstr>条件变量</vt:lpstr>
      <vt:lpstr>条件变量</vt:lpstr>
      <vt:lpstr>条件变量</vt:lpstr>
      <vt:lpstr>条件变量的使用示例</vt:lpstr>
      <vt:lpstr>条件变量的接口</vt:lpstr>
      <vt:lpstr>条件变量的使用示例</vt:lpstr>
      <vt:lpstr>条件变量的使用示例</vt:lpstr>
      <vt:lpstr>条件变量的使用示例</vt:lpstr>
      <vt:lpstr>信号量（Semaphore）</vt:lpstr>
      <vt:lpstr>生产者消费者问题的当前实现</vt:lpstr>
      <vt:lpstr>信号量 （PV原语）</vt:lpstr>
      <vt:lpstr>信号量的使用</vt:lpstr>
      <vt:lpstr>信号量的使用</vt:lpstr>
      <vt:lpstr>二元信号量与计数信号量</vt:lpstr>
      <vt:lpstr>读写锁</vt:lpstr>
      <vt:lpstr>公告栏问题</vt:lpstr>
      <vt:lpstr>公告栏问题</vt:lpstr>
      <vt:lpstr>读写锁的使用示例</vt:lpstr>
      <vt:lpstr>读写锁</vt:lpstr>
      <vt:lpstr>读写锁</vt:lpstr>
      <vt:lpstr>小结：同步原语之间的比较</vt:lpstr>
      <vt:lpstr>同步原语对比：互斥锁/条件变量/信号量</vt:lpstr>
      <vt:lpstr>同步原语对比：互斥锁/条件变量/信号量</vt:lpstr>
      <vt:lpstr>同步原语对比：互斥锁/条件变量/信号量</vt:lpstr>
      <vt:lpstr>同步原语对比：互斥锁 vs 读写锁</vt:lpstr>
      <vt:lpstr>同步原语对比：互斥锁 vs 读写锁</vt:lpstr>
      <vt:lpstr>锁的实现</vt:lpstr>
      <vt:lpstr>Lock：一种直观但错误的实现</vt:lpstr>
      <vt:lpstr>竞争条件依然存在！</vt:lpstr>
      <vt:lpstr>互斥锁实现：基于硬件原子指令</vt:lpstr>
      <vt:lpstr>新指令-1：Test-and-Set</vt:lpstr>
      <vt:lpstr>使用 Test-and-Set 实现 Spin Lock</vt:lpstr>
      <vt:lpstr>新指令-2：Compare-and-swap</vt:lpstr>
      <vt:lpstr>用 Compare-and-swap 实现 Spin Lock</vt:lpstr>
      <vt:lpstr>新指令-3：Load-linked &amp; Store-conditional</vt:lpstr>
      <vt:lpstr>用 LL/SC 来实现 Spinlock</vt:lpstr>
      <vt:lpstr>新指令-4：Fetch-and-add</vt:lpstr>
      <vt:lpstr>用 Fetch-and-add 实现 Ticket Lock</vt:lpstr>
      <vt:lpstr>排号锁（Ticket Lock）</vt:lpstr>
      <vt:lpstr>排号锁（Ticket Lock）</vt:lpstr>
      <vt:lpstr>排号锁（Ticket Lock）</vt:lpstr>
      <vt:lpstr>排号锁（Ticket Lock）</vt:lpstr>
      <vt:lpstr>读写锁的实现</vt:lpstr>
      <vt:lpstr>回顾：读写锁的基础语义</vt:lpstr>
      <vt:lpstr>回顾：读写锁的基础语义</vt:lpstr>
      <vt:lpstr>读写锁的偏向性</vt:lpstr>
      <vt:lpstr>偏向读者 的读写锁 实现示例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读写锁的实现：偏向读者为例</vt:lpstr>
      <vt:lpstr>同步原语的不同应用场景</vt:lpstr>
      <vt:lpstr>场景一：共享资源互斥访问</vt:lpstr>
      <vt:lpstr>衍生场景一：读写场景并发读取</vt:lpstr>
      <vt:lpstr>场景二：条件等待与唤醒</vt:lpstr>
      <vt:lpstr>场景三：多资源协调管理</vt:lpstr>
      <vt:lpstr>场景与同步原语总结</vt:lpstr>
      <vt:lpstr>互斥锁 vs 读写锁</vt:lpstr>
      <vt:lpstr>互斥锁 vs 条件变量</vt:lpstr>
      <vt:lpstr>互斥锁 vs 信号量</vt:lpstr>
      <vt:lpstr>条件变量 vs 信号量</vt:lpstr>
      <vt:lpstr>案例分析</vt:lpstr>
      <vt:lpstr>同步案例-1：多线程执行屏障</vt:lpstr>
      <vt:lpstr>同步案例-1：多线程执行屏障</vt:lpstr>
      <vt:lpstr>同步案例-2：负载均衡</vt:lpstr>
      <vt:lpstr>同步案例-2：负载均衡</vt:lpstr>
      <vt:lpstr>同步案例-3：map-reduce</vt:lpstr>
      <vt:lpstr>同步案例-3：map-reduce</vt:lpstr>
      <vt:lpstr>同步案例-3：map-reduce</vt:lpstr>
      <vt:lpstr>同步案例-3：map-reduce</vt:lpstr>
      <vt:lpstr>同步案例-4：网页渲染</vt:lpstr>
      <vt:lpstr>同步案例-4：网页渲染</vt:lpstr>
      <vt:lpstr>同步案例-5：线程池并发控制</vt:lpstr>
      <vt:lpstr>同步案例-5：线程池并发控制</vt:lpstr>
      <vt:lpstr>同步案例-6：网页服务器</vt:lpstr>
      <vt:lpstr>同步案例-6：网页服务器</vt:lpstr>
      <vt:lpstr>同步原语选择的参考原则</vt:lpstr>
      <vt:lpstr>同步带来的问题：死锁</vt:lpstr>
      <vt:lpstr>死锁</vt:lpstr>
      <vt:lpstr>死锁产生的原因</vt:lpstr>
      <vt:lpstr>死锁产生的原因</vt:lpstr>
      <vt:lpstr>死锁产生的原因</vt:lpstr>
      <vt:lpstr>死锁产生的原因</vt:lpstr>
      <vt:lpstr>如何解决死锁？</vt:lpstr>
      <vt:lpstr>检测死锁与恢复</vt:lpstr>
      <vt:lpstr>如何解决死锁？</vt:lpstr>
      <vt:lpstr>死锁预防：方法一</vt:lpstr>
      <vt:lpstr>死锁预防：方法二</vt:lpstr>
      <vt:lpstr>死锁预防：方法三</vt:lpstr>
      <vt:lpstr>死锁预防：方法四</vt:lpstr>
      <vt:lpstr>如何解决死锁？</vt:lpstr>
      <vt:lpstr>死锁避免：银行家算法</vt:lpstr>
      <vt:lpstr>死锁避免：银行家算法</vt:lpstr>
      <vt:lpstr>银行家算法：安全性检查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银行家算法安全性检查：一个例子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上海交大-古金宇</cp:lastModifiedBy>
  <cp:revision>1926</cp:revision>
  <cp:lastPrinted>2020-03-02T13:38:09Z</cp:lastPrinted>
  <dcterms:created xsi:type="dcterms:W3CDTF">2017-11-24T09:35:45Z</dcterms:created>
  <dcterms:modified xsi:type="dcterms:W3CDTF">2023-11-21T05:07:14Z</dcterms:modified>
</cp:coreProperties>
</file>